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720" r:id="rId2"/>
  </p:sldMasterIdLst>
  <p:notesMasterIdLst>
    <p:notesMasterId r:id="rId32"/>
  </p:notesMasterIdLst>
  <p:sldIdLst>
    <p:sldId id="376" r:id="rId3"/>
    <p:sldId id="377" r:id="rId4"/>
    <p:sldId id="378" r:id="rId5"/>
    <p:sldId id="379" r:id="rId6"/>
    <p:sldId id="380" r:id="rId7"/>
    <p:sldId id="381" r:id="rId8"/>
    <p:sldId id="382" r:id="rId9"/>
    <p:sldId id="383" r:id="rId10"/>
    <p:sldId id="384" r:id="rId11"/>
    <p:sldId id="385" r:id="rId12"/>
    <p:sldId id="386" r:id="rId13"/>
    <p:sldId id="387" r:id="rId14"/>
    <p:sldId id="388" r:id="rId15"/>
    <p:sldId id="389" r:id="rId16"/>
    <p:sldId id="390" r:id="rId17"/>
    <p:sldId id="391" r:id="rId18"/>
    <p:sldId id="392" r:id="rId19"/>
    <p:sldId id="393" r:id="rId20"/>
    <p:sldId id="394" r:id="rId21"/>
    <p:sldId id="395" r:id="rId22"/>
    <p:sldId id="396" r:id="rId23"/>
    <p:sldId id="397" r:id="rId24"/>
    <p:sldId id="398" r:id="rId25"/>
    <p:sldId id="399" r:id="rId26"/>
    <p:sldId id="401" r:id="rId27"/>
    <p:sldId id="439" r:id="rId28"/>
    <p:sldId id="402" r:id="rId29"/>
    <p:sldId id="403" r:id="rId30"/>
    <p:sldId id="404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E8F0"/>
    <a:srgbClr val="0778BD"/>
    <a:srgbClr val="20389C"/>
    <a:srgbClr val="10059D"/>
    <a:srgbClr val="1306BA"/>
    <a:srgbClr val="2C1EDC"/>
    <a:srgbClr val="1F2B83"/>
    <a:srgbClr val="4438E4"/>
    <a:srgbClr val="3F05E1"/>
    <a:srgbClr val="2F20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11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52DDFE-7944-9D4D-909C-F0876E32CA9A}" type="datetimeFigureOut">
              <a:rPr lang="en-US" smtClean="0"/>
              <a:t>10/18/2013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327170-2D09-044C-BD1A-985A50DAB6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9997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58B22-5166-461D-B1AA-F77CDDB9C09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10/18/2013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5CC12-703E-45E3-815D-9B97B082F95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168226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58B22-5166-461D-B1AA-F77CDDB9C09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10/18/2013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5CC12-703E-45E3-815D-9B97B082F95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026203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58B22-5166-461D-B1AA-F77CDDB9C09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10/18/2013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5CC12-703E-45E3-815D-9B97B082F95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37200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58B22-5166-461D-B1AA-F77CDDB9C09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10/18/2013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5CC12-703E-45E3-815D-9B97B082F95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59113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58B22-5166-461D-B1AA-F77CDDB9C09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10/18/2013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5CC12-703E-45E3-815D-9B97B082F95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287707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58B22-5166-461D-B1AA-F77CDDB9C09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10/18/2013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5CC12-703E-45E3-815D-9B97B082F95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485408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58B22-5166-461D-B1AA-F77CDDB9C09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10/18/2013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5CC12-703E-45E3-815D-9B97B082F95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718949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58B22-5166-461D-B1AA-F77CDDB9C09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10/18/2013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5CC12-703E-45E3-815D-9B97B082F95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381303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58B22-5166-461D-B1AA-F77CDDB9C09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10/18/2013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5CC12-703E-45E3-815D-9B97B082F95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434464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58B22-5166-461D-B1AA-F77CDDB9C09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10/18/2013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5CC12-703E-45E3-815D-9B97B082F95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222573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58B22-5166-461D-B1AA-F77CDDB9C09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10/18/2013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5CC12-703E-45E3-815D-9B97B082F95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03910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58B22-5166-461D-B1AA-F77CDDB9C09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10/18/2013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5CC12-703E-45E3-815D-9B97B082F95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452739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58B22-5166-461D-B1AA-F77CDDB9C09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10/18/2013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5CC12-703E-45E3-815D-9B97B082F95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057769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58B22-5166-461D-B1AA-F77CDDB9C09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10/18/2013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5CC12-703E-45E3-815D-9B97B082F95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414754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58B22-5166-461D-B1AA-F77CDDB9C09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10/18/2013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5CC12-703E-45E3-815D-9B97B082F95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631644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58B22-5166-461D-B1AA-F77CDDB9C09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10/18/2013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5CC12-703E-45E3-815D-9B97B082F95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688177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58B22-5166-461D-B1AA-F77CDDB9C09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10/18/2013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5CC12-703E-45E3-815D-9B97B082F95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737490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58B22-5166-461D-B1AA-F77CDDB9C09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10/18/2013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5CC12-703E-45E3-815D-9B97B082F95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8128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58B22-5166-461D-B1AA-F77CDDB9C09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10/18/2013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5CC12-703E-45E3-815D-9B97B082F95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351468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58B22-5166-461D-B1AA-F77CDDB9C09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10/18/2013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5CC12-703E-45E3-815D-9B97B082F95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784411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58B22-5166-461D-B1AA-F77CDDB9C09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10/18/2013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5CC12-703E-45E3-815D-9B97B082F95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018326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58B22-5166-461D-B1AA-F77CDDB9C09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10/18/2013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5CC12-703E-45E3-815D-9B97B082F95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128192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058B22-5166-461D-B1AA-F77CDDB9C09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10/18/2013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55CC12-703E-45E3-815D-9B97B082F95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47411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0E8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058B22-5166-461D-B1AA-F77CDDB9C09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10/18/2013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55CC12-703E-45E3-815D-9B97B082F95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34793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jpeg"/><Relationship Id="rId4" Type="http://schemas.microsoft.com/office/2007/relationships/hdphoto" Target="../media/hdphoto3.wdp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microsoft.com/office/2007/relationships/hdphoto" Target="../media/hdphoto1.wdp"/><Relationship Id="rId7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.png"/><Relationship Id="rId5" Type="http://schemas.microsoft.com/office/2007/relationships/hdphoto" Target="../media/hdphoto3.wdp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microsoft.com/office/2007/relationships/hdphoto" Target="../media/hdphoto3.wdp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Relationship Id="rId5" Type="http://schemas.microsoft.com/office/2007/relationships/hdphoto" Target="../media/hdphoto3.wdp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Relationship Id="rId6" Type="http://schemas.microsoft.com/office/2007/relationships/hdphoto" Target="../media/hdphoto3.wdp"/><Relationship Id="rId5" Type="http://schemas.openxmlformats.org/officeDocument/2006/relationships/image" Target="../media/image4.png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microsoft.com/office/2007/relationships/hdphoto" Target="../media/hdphoto2.wdp"/><Relationship Id="rId7" Type="http://schemas.openxmlformats.org/officeDocument/2006/relationships/image" Target="../media/image1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microsoft.com/office/2007/relationships/hdphoto" Target="../media/hdphoto3.wdp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yourdomain/spam" TargetMode="External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4.pn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60966" y="2057399"/>
            <a:ext cx="7069916" cy="1268021"/>
          </a:xfrm>
          <a:prstGeom prst="rect">
            <a:avLst/>
          </a:prstGeom>
          <a:solidFill>
            <a:srgbClr val="0778BD"/>
          </a:solidFill>
          <a:ln/>
          <a:effectLst>
            <a:outerShdw blurRad="1524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3766" y="685800"/>
            <a:ext cx="7696200" cy="751490"/>
          </a:xfrm>
        </p:spPr>
        <p:txBody>
          <a:bodyPr>
            <a:noAutofit/>
          </a:bodyPr>
          <a:lstStyle/>
          <a:p>
            <a:pPr algn="l"/>
            <a:r>
              <a:rPr lang="en-US" sz="4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Join the Cloud!</a:t>
            </a:r>
            <a:endParaRPr lang="en-US" sz="4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2691409"/>
            <a:ext cx="6934200" cy="838200"/>
          </a:xfrm>
        </p:spPr>
        <p:txBody>
          <a:bodyPr>
            <a:noAutofit/>
          </a:bodyPr>
          <a:lstStyle/>
          <a:p>
            <a:pPr algn="l"/>
            <a:r>
              <a:rPr lang="en-US" sz="3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Robert </a:t>
            </a:r>
            <a:r>
              <a:rPr lang="en-US" sz="3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Nordmark</a:t>
            </a:r>
            <a:r>
              <a:rPr lang="en-US" sz="3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Brian Burkhart</a:t>
            </a:r>
            <a:endParaRPr lang="en-US" sz="3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Content Placeholder 5" title="Binary code graphic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7000"/>
                    </a14:imgEffect>
                    <a14:imgEffect>
                      <a14:brightnessContrast bright="10000" contras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990" y="1"/>
            <a:ext cx="9180990" cy="1600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>
              <a:rot lat="10800000" lon="0" rev="0"/>
            </a:camera>
            <a:lightRig rig="threePt" dir="t"/>
          </a:scene3d>
        </p:spPr>
      </p:pic>
      <p:pic>
        <p:nvPicPr>
          <p:cNvPr id="7" name="Picture 6" title="Logo: NetPotential 2013 innovations &amp; solutions forum presented by OneNet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0579" y="4796801"/>
            <a:ext cx="4304510" cy="273902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600200" y="6553200"/>
            <a:ext cx="7543800" cy="304800"/>
          </a:xfrm>
          <a:prstGeom prst="rect">
            <a:avLst/>
          </a:prstGeom>
          <a:solidFill>
            <a:srgbClr val="0881B7"/>
          </a:solidFill>
          <a:ln/>
          <a:effectLst>
            <a:outerShdw blurRad="1524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Subtitle 2"/>
          <p:cNvSpPr txBox="1">
            <a:spLocks/>
          </p:cNvSpPr>
          <p:nvPr/>
        </p:nvSpPr>
        <p:spPr>
          <a:xfrm>
            <a:off x="1061992" y="3388932"/>
            <a:ext cx="3343552" cy="685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Director of Network Services</a:t>
            </a:r>
            <a:endParaRPr lang="en-US" sz="24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533400" y="4045880"/>
            <a:ext cx="1294366" cy="2507318"/>
            <a:chOff x="438704" y="4343400"/>
            <a:chExt cx="1294366" cy="2507318"/>
          </a:xfrm>
        </p:grpSpPr>
        <p:cxnSp>
          <p:nvCxnSpPr>
            <p:cNvPr id="9" name="Straight Connector 8"/>
            <p:cNvCxnSpPr/>
            <p:nvPr/>
          </p:nvCxnSpPr>
          <p:spPr>
            <a:xfrm flipV="1">
              <a:off x="438704" y="4343400"/>
              <a:ext cx="0" cy="1905001"/>
            </a:xfrm>
            <a:prstGeom prst="line">
              <a:avLst/>
            </a:prstGeom>
            <a:ln w="38100" cap="sq">
              <a:solidFill>
                <a:schemeClr val="tx1"/>
              </a:solidFill>
              <a:tailEnd type="oval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438704" y="6248400"/>
              <a:ext cx="1085296" cy="0"/>
            </a:xfrm>
            <a:prstGeom prst="line">
              <a:avLst/>
            </a:prstGeom>
            <a:ln w="38100" cap="sq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V="1">
              <a:off x="666270" y="4796799"/>
              <a:ext cx="0" cy="2053919"/>
            </a:xfrm>
            <a:prstGeom prst="line">
              <a:avLst/>
            </a:prstGeom>
            <a:ln w="38100" cap="sq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666270" y="4796799"/>
              <a:ext cx="1066800" cy="0"/>
            </a:xfrm>
            <a:prstGeom prst="line">
              <a:avLst/>
            </a:prstGeom>
            <a:ln w="38100" cap="sq">
              <a:solidFill>
                <a:schemeClr val="tx1"/>
              </a:solidFill>
              <a:tailEnd type="oval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V="1">
              <a:off x="818670" y="5099859"/>
              <a:ext cx="0" cy="1447801"/>
            </a:xfrm>
            <a:prstGeom prst="line">
              <a:avLst/>
            </a:prstGeom>
            <a:ln w="38100" cap="sq">
              <a:solidFill>
                <a:schemeClr val="tx1"/>
              </a:solidFill>
              <a:headEnd type="oval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15" name="Straight Connector 14"/>
          <p:cNvCxnSpPr/>
          <p:nvPr/>
        </p:nvCxnSpPr>
        <p:spPr>
          <a:xfrm>
            <a:off x="1268324" y="5173973"/>
            <a:ext cx="0" cy="992340"/>
          </a:xfrm>
          <a:prstGeom prst="line">
            <a:avLst/>
          </a:prstGeom>
          <a:ln w="38100" cap="sq">
            <a:solidFill>
              <a:schemeClr val="tx1"/>
            </a:solidFill>
            <a:head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03766" y="6561367"/>
            <a:ext cx="457200" cy="0"/>
          </a:xfrm>
          <a:prstGeom prst="line">
            <a:avLst/>
          </a:prstGeom>
          <a:ln w="38100" cap="sq">
            <a:solidFill>
              <a:schemeClr val="tx1"/>
            </a:solidFill>
            <a:head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Subtitle 2"/>
          <p:cNvSpPr txBox="1">
            <a:spLocks/>
          </p:cNvSpPr>
          <p:nvPr/>
        </p:nvSpPr>
        <p:spPr>
          <a:xfrm>
            <a:off x="4724400" y="3393134"/>
            <a:ext cx="3343552" cy="685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Assistant Director Network Systems</a:t>
            </a:r>
            <a:endParaRPr lang="en-US" sz="24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57680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144" y="990600"/>
            <a:ext cx="7159710" cy="9906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TEXTEXTEXTEXTEXTEXT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152400" y="2362200"/>
            <a:ext cx="4800600" cy="4191000"/>
          </a:xfrm>
        </p:spPr>
        <p:txBody>
          <a:bodyPr>
            <a:normAutofit lnSpcReduction="10000"/>
          </a:bodyPr>
          <a:lstStyle/>
          <a:p>
            <a:pPr lvl="1">
              <a:buFont typeface="Arial"/>
              <a:buChar char="•"/>
            </a:pPr>
            <a:r>
              <a:rPr lang="en-US" dirty="0"/>
              <a:t>Traditional server backup</a:t>
            </a:r>
          </a:p>
          <a:p>
            <a:pPr lvl="1">
              <a:buFont typeface="Arial"/>
              <a:buChar char="•"/>
            </a:pPr>
            <a:r>
              <a:rPr lang="en-US" dirty="0"/>
              <a:t>Client installed on your mission-critical server</a:t>
            </a:r>
          </a:p>
          <a:p>
            <a:pPr lvl="1">
              <a:buFont typeface="Arial"/>
              <a:buChar char="•"/>
            </a:pPr>
            <a:r>
              <a:rPr lang="en-US" dirty="0"/>
              <a:t>Your data is automatically backed up to our OKC and/or Lawton storage systems</a:t>
            </a:r>
          </a:p>
          <a:p>
            <a:pPr lvl="1">
              <a:buFont typeface="Arial"/>
              <a:buChar char="•"/>
            </a:pPr>
            <a:r>
              <a:rPr lang="en-US" dirty="0"/>
              <a:t>Cost is $15/50G/year for total space used in the backup </a:t>
            </a:r>
            <a:r>
              <a:rPr lang="en-US" dirty="0" smtClean="0"/>
              <a:t>system</a:t>
            </a:r>
            <a:endParaRPr lang="en-US" dirty="0"/>
          </a:p>
          <a:p>
            <a:pPr lvl="1">
              <a:buFont typeface="Arial"/>
              <a:buChar char="•"/>
            </a:pPr>
            <a:r>
              <a:rPr lang="en-US" dirty="0"/>
              <a:t>One-time $500 setup fee per system covers license costs</a:t>
            </a:r>
          </a:p>
        </p:txBody>
      </p:sp>
      <p:pic>
        <p:nvPicPr>
          <p:cNvPr id="7" name="Picture 6" title="Logo: NetPotential 2013 innovations &amp; solutions forum presented by OneNet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0626" y="5486400"/>
            <a:ext cx="3328991" cy="1959944"/>
          </a:xfrm>
          <a:prstGeom prst="rect">
            <a:avLst/>
          </a:prstGeom>
        </p:spPr>
      </p:pic>
      <p:pic>
        <p:nvPicPr>
          <p:cNvPr id="3" name="Picture 2" title="Binary code graphic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720852" y="-3263652"/>
            <a:ext cx="1702295" cy="91439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</p:spPr>
      </p:pic>
      <p:sp>
        <p:nvSpPr>
          <p:cNvPr id="8" name="Rectangle 7"/>
          <p:cNvSpPr/>
          <p:nvPr/>
        </p:nvSpPr>
        <p:spPr>
          <a:xfrm>
            <a:off x="0" y="76200"/>
            <a:ext cx="7315200" cy="304800"/>
          </a:xfrm>
          <a:prstGeom prst="rect">
            <a:avLst/>
          </a:prstGeom>
          <a:solidFill>
            <a:srgbClr val="0881B7"/>
          </a:solidFill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6553200"/>
            <a:ext cx="5486400" cy="304800"/>
          </a:xfrm>
          <a:prstGeom prst="rect">
            <a:avLst/>
          </a:prstGeom>
          <a:solidFill>
            <a:srgbClr val="0881B7"/>
          </a:solidFill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5" name="Picture 4" descr="Tivoli Storage Manager Logo" title="Tivoli Storage Manager Logo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86400" y="2590800"/>
            <a:ext cx="2721429" cy="272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258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144" y="990600"/>
            <a:ext cx="7159710" cy="9906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TEXTEXTEXTEXTEXTEXT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381000" y="2514600"/>
            <a:ext cx="4419600" cy="3733800"/>
          </a:xfrm>
        </p:spPr>
        <p:txBody>
          <a:bodyPr>
            <a:normAutofit fontScale="92500"/>
          </a:bodyPr>
          <a:lstStyle/>
          <a:p>
            <a:r>
              <a:rPr lang="en-US" dirty="0"/>
              <a:t>Dedicated File Services</a:t>
            </a:r>
          </a:p>
          <a:p>
            <a:pPr lvl="1"/>
            <a:r>
              <a:rPr lang="en-US" dirty="0"/>
              <a:t>Great for use as a primary file server if you have a larger pipe</a:t>
            </a:r>
          </a:p>
          <a:p>
            <a:r>
              <a:rPr lang="en-US" dirty="0"/>
              <a:t>N-Series </a:t>
            </a:r>
            <a:r>
              <a:rPr lang="en-US" dirty="0" err="1"/>
              <a:t>Snapmirror</a:t>
            </a:r>
            <a:endParaRPr lang="en-US" dirty="0"/>
          </a:p>
          <a:p>
            <a:pPr lvl="1"/>
            <a:r>
              <a:rPr lang="en-US" dirty="0"/>
              <a:t>Perfect DR backup solution if you're running IBM N-Series or </a:t>
            </a:r>
            <a:r>
              <a:rPr lang="en-US" dirty="0" err="1"/>
              <a:t>NetApp</a:t>
            </a:r>
            <a:r>
              <a:rPr lang="en-US" dirty="0"/>
              <a:t> storage</a:t>
            </a:r>
          </a:p>
          <a:p>
            <a:pPr lvl="1"/>
            <a:r>
              <a:rPr lang="en-US" dirty="0"/>
              <a:t>Mirror your data to one of OneNet's </a:t>
            </a:r>
            <a:r>
              <a:rPr lang="en-US" dirty="0" smtClean="0"/>
              <a:t>datacenters</a:t>
            </a:r>
            <a:endParaRPr lang="en-US" dirty="0"/>
          </a:p>
        </p:txBody>
      </p:sp>
      <p:pic>
        <p:nvPicPr>
          <p:cNvPr id="12" name="Content Placeholder 11" title="Picture of IBM N-Series Storage Unit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8137" r="8137"/>
          <a:stretch>
            <a:fillRect/>
          </a:stretch>
        </p:blipFill>
        <p:spPr>
          <a:xfrm>
            <a:off x="5181601" y="2819400"/>
            <a:ext cx="3164681" cy="2175718"/>
          </a:xfrm>
        </p:spPr>
      </p:pic>
      <p:pic>
        <p:nvPicPr>
          <p:cNvPr id="7" name="Picture 6" title="Logo: NetPotential 2013 innovations &amp; solutions forum presented by OneNet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0626" y="5486400"/>
            <a:ext cx="3328991" cy="1959944"/>
          </a:xfrm>
          <a:prstGeom prst="rect">
            <a:avLst/>
          </a:prstGeom>
        </p:spPr>
      </p:pic>
      <p:pic>
        <p:nvPicPr>
          <p:cNvPr id="3" name="Picture 2" title="Binary code graphic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720852" y="-3263652"/>
            <a:ext cx="1702295" cy="91439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</p:spPr>
      </p:pic>
      <p:sp>
        <p:nvSpPr>
          <p:cNvPr id="8" name="Rectangle 7"/>
          <p:cNvSpPr/>
          <p:nvPr/>
        </p:nvSpPr>
        <p:spPr>
          <a:xfrm>
            <a:off x="0" y="76200"/>
            <a:ext cx="7315200" cy="304800"/>
          </a:xfrm>
          <a:prstGeom prst="rect">
            <a:avLst/>
          </a:prstGeom>
          <a:solidFill>
            <a:srgbClr val="0881B7"/>
          </a:solidFill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6553200"/>
            <a:ext cx="5486400" cy="304800"/>
          </a:xfrm>
          <a:prstGeom prst="rect">
            <a:avLst/>
          </a:prstGeom>
          <a:solidFill>
            <a:srgbClr val="0881B7"/>
          </a:solidFill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77144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28600"/>
            <a:ext cx="6303453" cy="1143000"/>
          </a:xfrm>
        </p:spPr>
        <p:txBody>
          <a:bodyPr>
            <a:normAutofit/>
          </a:bodyPr>
          <a:lstStyle/>
          <a:p>
            <a:r>
              <a:rPr lang="en-US" b="1" dirty="0"/>
              <a:t>Colocation</a:t>
            </a:r>
            <a:endParaRPr lang="en-US" b="1" dirty="0">
              <a:solidFill>
                <a:srgbClr val="20389C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381000" y="1447801"/>
            <a:ext cx="6934200" cy="3657599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OKC </a:t>
            </a:r>
            <a:r>
              <a:rPr lang="en-US" dirty="0" smtClean="0"/>
              <a:t>Data Center </a:t>
            </a:r>
            <a:r>
              <a:rPr lang="en-US" dirty="0"/>
              <a:t>Colocation</a:t>
            </a:r>
          </a:p>
          <a:p>
            <a:pPr lvl="1"/>
            <a:r>
              <a:rPr lang="en-US" dirty="0"/>
              <a:t>Redundant 10 Gig connections to OneNet core</a:t>
            </a:r>
          </a:p>
          <a:p>
            <a:pPr lvl="1"/>
            <a:r>
              <a:rPr lang="en-US" dirty="0"/>
              <a:t>Redundant UPS power with generator backup</a:t>
            </a:r>
          </a:p>
          <a:p>
            <a:pPr lvl="1"/>
            <a:r>
              <a:rPr lang="en-US" dirty="0"/>
              <a:t>$20 per rack unit per month</a:t>
            </a:r>
          </a:p>
          <a:p>
            <a:r>
              <a:rPr lang="en-US" dirty="0"/>
              <a:t>Perimeter Technology Center</a:t>
            </a:r>
          </a:p>
          <a:p>
            <a:pPr lvl="1"/>
            <a:r>
              <a:rPr lang="en-US" dirty="0"/>
              <a:t>Redundant 10 Gig connectivity to OneNet core</a:t>
            </a:r>
          </a:p>
          <a:p>
            <a:pPr lvl="1"/>
            <a:r>
              <a:rPr lang="en-US" dirty="0"/>
              <a:t>Contact PTC for more information</a:t>
            </a:r>
          </a:p>
        </p:txBody>
      </p:sp>
      <p:pic>
        <p:nvPicPr>
          <p:cNvPr id="3" name="Picture 2" title="Binary code graphic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9000"/>
                    </a14:imgEffect>
                    <a14:imgEffect>
                      <a14:brightnessContrast bright="25000" contrast="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747856" y="1458896"/>
            <a:ext cx="1676401" cy="9172114"/>
          </a:xfrm>
          <a:prstGeom prst="rect">
            <a:avLst/>
          </a:prstGeom>
          <a:scene3d>
            <a:camera prst="orthographicFront">
              <a:rot lat="10800000" lon="21594000" rev="10799936"/>
            </a:camera>
            <a:lightRig rig="threePt" dir="t"/>
          </a:scene3d>
        </p:spPr>
      </p:pic>
      <p:sp>
        <p:nvSpPr>
          <p:cNvPr id="4" name="Rectangle 3"/>
          <p:cNvSpPr/>
          <p:nvPr/>
        </p:nvSpPr>
        <p:spPr>
          <a:xfrm>
            <a:off x="7696202" y="0"/>
            <a:ext cx="1447798" cy="3962399"/>
          </a:xfrm>
          <a:prstGeom prst="rect">
            <a:avLst/>
          </a:prstGeom>
          <a:solidFill>
            <a:srgbClr val="2038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0059D"/>
              </a:solidFill>
              <a:latin typeface="Calibri"/>
            </a:endParaRPr>
          </a:p>
        </p:txBody>
      </p:sp>
      <p:pic>
        <p:nvPicPr>
          <p:cNvPr id="7" name="Picture 6" title="Logo: NetPotential 2013 innovations &amp; solutions forum presented by OneNet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3962153"/>
            <a:ext cx="3329411" cy="1960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831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Content Placeholder 5" title="Binary code graphic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000"/>
                    </a14:imgEffect>
                    <a14:imgEffect>
                      <a14:brightnessContrast bright="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9" y="0"/>
            <a:ext cx="9180990" cy="1676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>
              <a:rot lat="21594000" lon="0" rev="0"/>
            </a:camera>
            <a:lightRig rig="threePt" dir="t"/>
          </a:scene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077200" cy="1371600"/>
          </a:xfrm>
        </p:spPr>
        <p:txBody>
          <a:bodyPr>
            <a:norm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</a:rPr>
              <a:t>L</a:t>
            </a:r>
            <a:r>
              <a:rPr lang="en-US" sz="4400" dirty="0" smtClean="0">
                <a:solidFill>
                  <a:schemeClr val="bg1"/>
                </a:solidFill>
              </a:rPr>
              <a:t>earning </a:t>
            </a:r>
            <a:r>
              <a:rPr lang="en-US" sz="4400" dirty="0">
                <a:solidFill>
                  <a:schemeClr val="bg1"/>
                </a:solidFill>
              </a:rPr>
              <a:t>Management Systems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457200" y="1905000"/>
            <a:ext cx="8153400" cy="3733800"/>
          </a:xfrm>
        </p:spPr>
        <p:txBody>
          <a:bodyPr>
            <a:normAutofit/>
          </a:bodyPr>
          <a:lstStyle/>
          <a:p>
            <a:endParaRPr lang="en-US" sz="2000" dirty="0"/>
          </a:p>
          <a:p>
            <a:pPr lvl="1"/>
            <a:r>
              <a:rPr lang="en-US" sz="2000" dirty="0"/>
              <a:t>Commercial LMS offerings</a:t>
            </a:r>
          </a:p>
          <a:p>
            <a:pPr lvl="1"/>
            <a:r>
              <a:rPr lang="en-US" sz="2000" dirty="0"/>
              <a:t>Hosted in </a:t>
            </a:r>
            <a:r>
              <a:rPr lang="en-US" sz="2000" dirty="0" err="1"/>
              <a:t>OneNet's</a:t>
            </a:r>
            <a:r>
              <a:rPr lang="en-US" sz="2000" dirty="0"/>
              <a:t> </a:t>
            </a:r>
            <a:r>
              <a:rPr lang="en-US" sz="2000" dirty="0" smtClean="0"/>
              <a:t>data center</a:t>
            </a:r>
            <a:endParaRPr lang="en-US" sz="2000" dirty="0"/>
          </a:p>
          <a:p>
            <a:pPr lvl="1"/>
            <a:r>
              <a:rPr lang="en-US" sz="2000" dirty="0"/>
              <a:t>Supported by Desire2Learn and Blackboard</a:t>
            </a:r>
          </a:p>
          <a:p>
            <a:endParaRPr lang="en-US" sz="2000" dirty="0"/>
          </a:p>
          <a:p>
            <a:pPr lvl="1"/>
            <a:r>
              <a:rPr lang="en-US" sz="2000" dirty="0"/>
              <a:t>Open-Source LMS</a:t>
            </a:r>
          </a:p>
          <a:p>
            <a:pPr lvl="1"/>
            <a:r>
              <a:rPr lang="en-US" sz="2000" dirty="0"/>
              <a:t>Can be run on OneNet's shared Web hosting service (free) or on a dedicated VM</a:t>
            </a:r>
          </a:p>
          <a:p>
            <a:pPr lvl="1"/>
            <a:r>
              <a:rPr lang="en-US" sz="2000" dirty="0"/>
              <a:t>We have members running it both ways</a:t>
            </a:r>
          </a:p>
          <a:p>
            <a:pPr lvl="1"/>
            <a:r>
              <a:rPr lang="en-US" sz="2000" dirty="0"/>
              <a:t>Forum-based support or commercial support offerings </a:t>
            </a:r>
            <a:r>
              <a:rPr lang="en-US" sz="2000" dirty="0" smtClean="0"/>
              <a:t>available</a:t>
            </a:r>
          </a:p>
        </p:txBody>
      </p:sp>
      <p:pic>
        <p:nvPicPr>
          <p:cNvPr id="7" name="Picture 6" title="Logo: NetPotential 2013 innovations &amp; solutions forum presented by OneNet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5638800"/>
            <a:ext cx="3086099" cy="1807544"/>
          </a:xfrm>
          <a:prstGeom prst="rect">
            <a:avLst/>
          </a:prstGeom>
        </p:spPr>
      </p:pic>
      <p:pic>
        <p:nvPicPr>
          <p:cNvPr id="8" name="Picture 2" title="Blackboard Logo"/>
          <p:cNvPicPr>
            <a:picLocks noGrp="1" noChangeAspect="1" noChangeArrowheads="1"/>
          </p:cNvPicPr>
          <p:nvPr>
            <p:ph idx="1"/>
          </p:nvPr>
        </p:nvPicPr>
        <p:blipFill>
          <a:blip r:embed="rId6" cstate="print"/>
          <a:srcRect t="-42833" b="-42833"/>
          <a:stretch>
            <a:fillRect/>
          </a:stretch>
        </p:blipFill>
        <p:spPr bwMode="auto">
          <a:xfrm>
            <a:off x="2362200" y="1524000"/>
            <a:ext cx="726646" cy="1078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 title="Desire2Learn Logo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3400" y="1981200"/>
            <a:ext cx="1742831" cy="350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title="Moodle Logo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33400" y="3352800"/>
            <a:ext cx="990600" cy="480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56686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28600"/>
            <a:ext cx="6303453" cy="1143000"/>
          </a:xfrm>
        </p:spPr>
        <p:txBody>
          <a:bodyPr/>
          <a:lstStyle/>
          <a:p>
            <a:r>
              <a:rPr lang="en-US" b="1" dirty="0"/>
              <a:t>Mail Archiving</a:t>
            </a:r>
            <a:endParaRPr lang="en-US" b="1" dirty="0">
              <a:solidFill>
                <a:srgbClr val="20389C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381000" y="1447801"/>
            <a:ext cx="6934200" cy="2819399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Email compliance archiving</a:t>
            </a:r>
          </a:p>
          <a:p>
            <a:pPr lvl="1"/>
            <a:r>
              <a:rPr lang="en-US" dirty="0"/>
              <a:t>Based on Tangent </a:t>
            </a:r>
            <a:r>
              <a:rPr lang="en-US" dirty="0" err="1"/>
              <a:t>Datacove</a:t>
            </a:r>
            <a:endParaRPr lang="en-US" dirty="0"/>
          </a:p>
          <a:p>
            <a:pPr lvl="1"/>
            <a:r>
              <a:rPr lang="en-US" dirty="0"/>
              <a:t>This software is co-developed with the makers of </a:t>
            </a:r>
            <a:r>
              <a:rPr lang="en-US" dirty="0" err="1"/>
              <a:t>MailArchiva</a:t>
            </a:r>
            <a:endParaRPr lang="en-US" dirty="0"/>
          </a:p>
          <a:p>
            <a:pPr lvl="1"/>
            <a:r>
              <a:rPr lang="en-US" dirty="0"/>
              <a:t>Can be used with or without our email service</a:t>
            </a:r>
          </a:p>
          <a:p>
            <a:pPr lvl="1"/>
            <a:r>
              <a:rPr lang="en-US" dirty="0"/>
              <a:t>Archives all messages in or out of your domain</a:t>
            </a:r>
          </a:p>
          <a:p>
            <a:pPr lvl="1"/>
            <a:r>
              <a:rPr lang="en-US" dirty="0"/>
              <a:t>Full text searching of messages </a:t>
            </a:r>
            <a:r>
              <a:rPr lang="en-US" i="1" dirty="0"/>
              <a:t>and</a:t>
            </a:r>
            <a:r>
              <a:rPr lang="en-US" dirty="0"/>
              <a:t> attachments</a:t>
            </a:r>
          </a:p>
          <a:p>
            <a:pPr lvl="1"/>
            <a:r>
              <a:rPr lang="en-US" dirty="0"/>
              <a:t>Unlimited retention as long as the mailbox archive subscription is current</a:t>
            </a:r>
          </a:p>
          <a:p>
            <a:pPr lvl="1"/>
            <a:r>
              <a:rPr lang="en-US" dirty="0"/>
              <a:t>Cost is $10 per mailbox per year</a:t>
            </a:r>
          </a:p>
        </p:txBody>
      </p:sp>
      <p:pic>
        <p:nvPicPr>
          <p:cNvPr id="3" name="Picture 2" title="Binary code graphic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9000"/>
                    </a14:imgEffect>
                    <a14:imgEffect>
                      <a14:brightnessContrast bright="25000" contrast="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747856" y="1458896"/>
            <a:ext cx="1676401" cy="9172114"/>
          </a:xfrm>
          <a:prstGeom prst="rect">
            <a:avLst/>
          </a:prstGeom>
          <a:scene3d>
            <a:camera prst="orthographicFront">
              <a:rot lat="10800000" lon="21594000" rev="10799936"/>
            </a:camera>
            <a:lightRig rig="threePt" dir="t"/>
          </a:scene3d>
        </p:spPr>
      </p:pic>
      <p:sp>
        <p:nvSpPr>
          <p:cNvPr id="4" name="Rectangle 3"/>
          <p:cNvSpPr/>
          <p:nvPr/>
        </p:nvSpPr>
        <p:spPr>
          <a:xfrm>
            <a:off x="7696202" y="0"/>
            <a:ext cx="1447798" cy="3962399"/>
          </a:xfrm>
          <a:prstGeom prst="rect">
            <a:avLst/>
          </a:prstGeom>
          <a:solidFill>
            <a:srgbClr val="2038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0059D"/>
              </a:solidFill>
              <a:latin typeface="Calibri"/>
            </a:endParaRPr>
          </a:p>
        </p:txBody>
      </p:sp>
      <p:pic>
        <p:nvPicPr>
          <p:cNvPr id="7" name="Picture 6" title="Logo: NetPotential 2013 innovations &amp; solutions forum presented by OneNet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3962153"/>
            <a:ext cx="3329411" cy="1960191"/>
          </a:xfrm>
          <a:prstGeom prst="rect">
            <a:avLst/>
          </a:prstGeom>
        </p:spPr>
      </p:pic>
      <p:pic>
        <p:nvPicPr>
          <p:cNvPr id="8" name="Picture 2" title="Tangent Datacove Logo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81200" y="4191000"/>
            <a:ext cx="221932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26689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28600"/>
            <a:ext cx="6303453" cy="1143000"/>
          </a:xfrm>
        </p:spPr>
        <p:txBody>
          <a:bodyPr/>
          <a:lstStyle/>
          <a:p>
            <a:r>
              <a:rPr lang="en-US" b="1" dirty="0"/>
              <a:t>Virtual Infrastructure</a:t>
            </a:r>
            <a:endParaRPr lang="en-US" b="1" dirty="0">
              <a:solidFill>
                <a:srgbClr val="20389C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381000" y="1447801"/>
            <a:ext cx="6934200" cy="3657599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Dedicated Virtual Machine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DR Backup (</a:t>
            </a:r>
            <a:r>
              <a:rPr lang="en-US" dirty="0" err="1"/>
              <a:t>snapmirror</a:t>
            </a:r>
            <a:r>
              <a:rPr lang="en-US" dirty="0"/>
              <a:t> to Tulsa) included</a:t>
            </a:r>
          </a:p>
          <a:p>
            <a:r>
              <a:rPr lang="en-US" dirty="0"/>
              <a:t>VMware High Availability included</a:t>
            </a:r>
          </a:p>
          <a:p>
            <a:r>
              <a:rPr lang="en-US" dirty="0"/>
              <a:t>ICB needs can be met</a:t>
            </a:r>
          </a:p>
        </p:txBody>
      </p:sp>
      <p:pic>
        <p:nvPicPr>
          <p:cNvPr id="3" name="Picture 2" title="Binary code graphic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9000"/>
                    </a14:imgEffect>
                    <a14:imgEffect>
                      <a14:brightnessContrast bright="25000" contrast="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747856" y="1458896"/>
            <a:ext cx="1676401" cy="9172114"/>
          </a:xfrm>
          <a:prstGeom prst="rect">
            <a:avLst/>
          </a:prstGeom>
          <a:scene3d>
            <a:camera prst="orthographicFront">
              <a:rot lat="10800000" lon="21594000" rev="10799936"/>
            </a:camera>
            <a:lightRig rig="threePt" dir="t"/>
          </a:scene3d>
        </p:spPr>
      </p:pic>
      <p:sp>
        <p:nvSpPr>
          <p:cNvPr id="4" name="Rectangle 3"/>
          <p:cNvSpPr/>
          <p:nvPr/>
        </p:nvSpPr>
        <p:spPr>
          <a:xfrm>
            <a:off x="7696202" y="0"/>
            <a:ext cx="1447798" cy="3962399"/>
          </a:xfrm>
          <a:prstGeom prst="rect">
            <a:avLst/>
          </a:prstGeom>
          <a:solidFill>
            <a:srgbClr val="2038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0059D"/>
              </a:solidFill>
              <a:latin typeface="Calibri"/>
            </a:endParaRPr>
          </a:p>
        </p:txBody>
      </p:sp>
      <p:pic>
        <p:nvPicPr>
          <p:cNvPr id="7" name="Picture 6" title="Logo: NetPotential 2013 innovations &amp; solutions forum presented by OneNet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3962153"/>
            <a:ext cx="3329411" cy="1960191"/>
          </a:xfrm>
          <a:prstGeom prst="rect">
            <a:avLst/>
          </a:prstGeom>
        </p:spPr>
      </p:pic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0287718"/>
              </p:ext>
            </p:extLst>
          </p:nvPr>
        </p:nvGraphicFramePr>
        <p:xfrm>
          <a:off x="914400" y="1981200"/>
          <a:ext cx="6096000" cy="1508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2600"/>
                <a:gridCol w="1295400"/>
                <a:gridCol w="1524000"/>
                <a:gridCol w="1524000"/>
              </a:tblGrid>
              <a:tr h="377190">
                <a:tc>
                  <a:txBody>
                    <a:bodyPr/>
                    <a:lstStyle/>
                    <a:p>
                      <a:r>
                        <a:rPr lang="en-US" dirty="0" smtClean="0"/>
                        <a:t>Virtual CPUs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RAM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Disk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Annual Cost</a:t>
                      </a:r>
                      <a:endParaRPr lang="en-US" dirty="0"/>
                    </a:p>
                  </a:txBody>
                  <a:tcPr/>
                </a:tc>
              </a:tr>
              <a:tr h="37719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36G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$600</a:t>
                      </a:r>
                      <a:endParaRPr lang="en-US" dirty="0"/>
                    </a:p>
                  </a:txBody>
                  <a:tcPr/>
                </a:tc>
              </a:tr>
              <a:tr h="377190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72G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$1100</a:t>
                      </a:r>
                      <a:endParaRPr lang="en-US" dirty="0"/>
                    </a:p>
                  </a:txBody>
                  <a:tcPr/>
                </a:tc>
              </a:tr>
              <a:tr h="377190"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144G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$2100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8769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457200" y="1905000"/>
            <a:ext cx="8153400" cy="37338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Robert </a:t>
            </a:r>
            <a:r>
              <a:rPr lang="en-US" sz="2000" dirty="0" err="1" smtClean="0"/>
              <a:t>Nordmark</a:t>
            </a:r>
            <a:r>
              <a:rPr lang="en-US" sz="2000" dirty="0" smtClean="0"/>
              <a:t> will now discuss our </a:t>
            </a:r>
            <a:r>
              <a:rPr lang="en-US" sz="2000" dirty="0"/>
              <a:t>n</a:t>
            </a:r>
            <a:r>
              <a:rPr lang="en-US" sz="2000" dirty="0" smtClean="0"/>
              <a:t>etwork </a:t>
            </a:r>
            <a:r>
              <a:rPr lang="en-US" sz="2000" dirty="0"/>
              <a:t>v</a:t>
            </a:r>
            <a:r>
              <a:rPr lang="en-US" sz="2000" dirty="0" smtClean="0"/>
              <a:t>irtualization offerings.</a:t>
            </a:r>
          </a:p>
        </p:txBody>
      </p:sp>
      <p:pic>
        <p:nvPicPr>
          <p:cNvPr id="64" name="Content Placeholder 5" title="Binary code graphic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000"/>
                    </a14:imgEffect>
                    <a14:imgEffect>
                      <a14:brightnessContrast bright="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9" y="0"/>
            <a:ext cx="9180990" cy="1676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>
              <a:rot lat="21594000" lon="0" rev="0"/>
            </a:camera>
            <a:lightRig rig="threePt" dir="t"/>
          </a:scene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077200" cy="1371600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>
                <a:solidFill>
                  <a:schemeClr val="bg1"/>
                </a:solidFill>
              </a:rPr>
              <a:t>Network Virtualization</a:t>
            </a:r>
            <a:endParaRPr lang="en-US" sz="4400" dirty="0">
              <a:solidFill>
                <a:schemeClr val="bg1"/>
              </a:solidFill>
            </a:endParaRPr>
          </a:p>
        </p:txBody>
      </p:sp>
      <p:pic>
        <p:nvPicPr>
          <p:cNvPr id="7" name="Picture 6" title="Logo: NetPotential 2013 innovations &amp; solutions forum presented by OneNet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5638800"/>
            <a:ext cx="3086099" cy="1807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161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Content Placeholder 5" title="Binary code graphic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000"/>
                    </a14:imgEffect>
                    <a14:imgEffect>
                      <a14:brightnessContrast bright="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9" y="0"/>
            <a:ext cx="9180990" cy="1676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>
              <a:rot lat="21594000" lon="0" rev="0"/>
            </a:camera>
            <a:lightRig rig="threePt" dir="t"/>
          </a:scene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457200"/>
            <a:ext cx="4381500" cy="838200"/>
          </a:xfrm>
        </p:spPr>
        <p:txBody>
          <a:bodyPr>
            <a:no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</a:rPr>
              <a:t>What </a:t>
            </a:r>
            <a:r>
              <a:rPr lang="en-US" sz="4400" dirty="0" smtClean="0">
                <a:solidFill>
                  <a:schemeClr val="bg1"/>
                </a:solidFill>
              </a:rPr>
              <a:t>is MPLS</a:t>
            </a:r>
            <a:r>
              <a:rPr lang="en-US" sz="4400" dirty="0">
                <a:solidFill>
                  <a:schemeClr val="bg1"/>
                </a:solidFill>
              </a:rPr>
              <a:t>?</a:t>
            </a:r>
          </a:p>
        </p:txBody>
      </p:sp>
      <p:pic>
        <p:nvPicPr>
          <p:cNvPr id="4" name="Content Placeholder 3" descr="mpls-label.png"/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453" t="-12167" r="1" b="-48251"/>
          <a:stretch/>
        </p:blipFill>
        <p:spPr>
          <a:xfrm>
            <a:off x="3505200" y="2286000"/>
            <a:ext cx="5507892" cy="4628466"/>
          </a:xfrm>
        </p:spPr>
      </p:pic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457200" y="2209800"/>
            <a:ext cx="4498759" cy="3619500"/>
          </a:xfrm>
        </p:spPr>
        <p:txBody>
          <a:bodyPr>
            <a:normAutofit/>
          </a:bodyPr>
          <a:lstStyle/>
          <a:p>
            <a:pPr>
              <a:spcAft>
                <a:spcPts val="800"/>
              </a:spcAft>
            </a:pPr>
            <a:r>
              <a:rPr lang="en-US" sz="1600" dirty="0"/>
              <a:t>MPLS stands for “Multi-Protocol Label </a:t>
            </a:r>
            <a:r>
              <a:rPr lang="en-US" sz="1600" dirty="0" smtClean="0"/>
              <a:t>Switching”</a:t>
            </a:r>
          </a:p>
          <a:p>
            <a:pPr>
              <a:spcAft>
                <a:spcPts val="800"/>
              </a:spcAft>
            </a:pPr>
            <a:r>
              <a:rPr lang="en-US" sz="1600" dirty="0" smtClean="0"/>
              <a:t>MPLS is best summarized as a “Layer 2.5 Networking Protocol”</a:t>
            </a:r>
          </a:p>
          <a:p>
            <a:pPr>
              <a:spcAft>
                <a:spcPts val="800"/>
              </a:spcAft>
            </a:pPr>
            <a:r>
              <a:rPr lang="en-US" sz="1600" dirty="0" smtClean="0"/>
              <a:t>OneNet offers several types of network virtualization:</a:t>
            </a:r>
          </a:p>
          <a:p>
            <a:pPr>
              <a:spcAft>
                <a:spcPts val="800"/>
              </a:spcAft>
            </a:pPr>
            <a:r>
              <a:rPr lang="en-US" sz="1600" dirty="0" smtClean="0"/>
              <a:t>Layer 2 VPN’s</a:t>
            </a:r>
          </a:p>
          <a:p>
            <a:pPr marL="742950" lvl="1" indent="-285750">
              <a:buFont typeface="Arial"/>
              <a:buChar char="•"/>
            </a:pPr>
            <a:r>
              <a:rPr lang="en-US" sz="1600" dirty="0" smtClean="0"/>
              <a:t>Point to Point</a:t>
            </a:r>
          </a:p>
          <a:p>
            <a:pPr marL="742950" lvl="1" indent="-285750">
              <a:spcAft>
                <a:spcPts val="800"/>
              </a:spcAft>
              <a:buFont typeface="Arial"/>
              <a:buChar char="•"/>
            </a:pPr>
            <a:r>
              <a:rPr lang="en-US" sz="1600" dirty="0" smtClean="0"/>
              <a:t>Point to Multipoint</a:t>
            </a:r>
          </a:p>
          <a:p>
            <a:pPr>
              <a:spcAft>
                <a:spcPts val="800"/>
              </a:spcAft>
            </a:pPr>
            <a:r>
              <a:rPr lang="en-US" sz="1600" dirty="0" smtClean="0"/>
              <a:t>Layer 3 VPN</a:t>
            </a:r>
          </a:p>
          <a:p>
            <a:pPr marL="285750" indent="-285750">
              <a:buFont typeface="Arial"/>
              <a:buChar char="•"/>
            </a:pPr>
            <a:endParaRPr lang="en-US" dirty="0" smtClean="0"/>
          </a:p>
          <a:p>
            <a:pPr marL="285750" indent="-285750">
              <a:buFont typeface="Arial"/>
              <a:buChar char="•"/>
            </a:pPr>
            <a:endParaRPr lang="en-US" dirty="0" smtClean="0"/>
          </a:p>
        </p:txBody>
      </p:sp>
      <p:pic>
        <p:nvPicPr>
          <p:cNvPr id="7" name="Picture 6" title="Logo: NetPotential 2013 innovations &amp; solutions forum presented by OneNet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5638800"/>
            <a:ext cx="3086099" cy="1807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526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28600"/>
            <a:ext cx="6303453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Layer 2 VPNs</a:t>
            </a:r>
            <a:endParaRPr lang="en-US" b="1" dirty="0">
              <a:solidFill>
                <a:srgbClr val="20389C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381000" y="1447801"/>
            <a:ext cx="6934200" cy="3124199"/>
          </a:xfrm>
        </p:spPr>
        <p:txBody>
          <a:bodyPr>
            <a:noAutofit/>
          </a:bodyPr>
          <a:lstStyle/>
          <a:p>
            <a:r>
              <a:rPr lang="en-US" sz="1800" dirty="0" smtClean="0"/>
              <a:t>Layer </a:t>
            </a:r>
            <a:r>
              <a:rPr lang="en-US" sz="1800" dirty="0"/>
              <a:t>2 </a:t>
            </a:r>
            <a:r>
              <a:rPr lang="en-US" sz="1800" dirty="0" err="1"/>
              <a:t>Pseudowire</a:t>
            </a:r>
            <a:r>
              <a:rPr lang="en-US" sz="1800" dirty="0"/>
              <a:t> or VLL (Virtual Leased Line</a:t>
            </a:r>
            <a:r>
              <a:rPr lang="en-US" sz="1800" dirty="0" smtClean="0"/>
              <a:t>)</a:t>
            </a:r>
            <a:endParaRPr lang="en-US" sz="1800" dirty="0"/>
          </a:p>
          <a:p>
            <a:r>
              <a:rPr lang="en-US" sz="1800" dirty="0" smtClean="0"/>
              <a:t>An </a:t>
            </a:r>
            <a:r>
              <a:rPr lang="en-US" sz="1800" dirty="0"/>
              <a:t>emulated layer-2 point-to-point circuit, delivered over </a:t>
            </a:r>
            <a:r>
              <a:rPr lang="en-US" sz="1800" dirty="0" smtClean="0"/>
              <a:t>MPLS</a:t>
            </a:r>
            <a:endParaRPr lang="en-US" sz="1800" dirty="0"/>
          </a:p>
          <a:p>
            <a:r>
              <a:rPr lang="en-US" sz="1800" dirty="0" smtClean="0"/>
              <a:t>Can </a:t>
            </a:r>
            <a:r>
              <a:rPr lang="en-US" sz="1800" dirty="0"/>
              <a:t>be used to interconnect two different types of media</a:t>
            </a:r>
            <a:r>
              <a:rPr lang="en-US" sz="1800" dirty="0" smtClean="0"/>
              <a:t>:</a:t>
            </a:r>
            <a:endParaRPr lang="en-US" sz="1800" dirty="0"/>
          </a:p>
          <a:p>
            <a:pPr lvl="1"/>
            <a:r>
              <a:rPr lang="en-US" sz="1800" dirty="0" smtClean="0"/>
              <a:t>For </a:t>
            </a:r>
            <a:r>
              <a:rPr lang="en-US" sz="1800" dirty="0"/>
              <a:t>example, Ethernet to </a:t>
            </a:r>
            <a:r>
              <a:rPr lang="en-US" sz="1800" dirty="0" smtClean="0"/>
              <a:t>T1</a:t>
            </a:r>
            <a:endParaRPr lang="en-US" sz="1800" dirty="0"/>
          </a:p>
          <a:p>
            <a:r>
              <a:rPr lang="en-US" sz="1800" dirty="0" smtClean="0"/>
              <a:t>Useful </a:t>
            </a:r>
            <a:r>
              <a:rPr lang="en-US" sz="1800" dirty="0"/>
              <a:t>for migrating legacy transport </a:t>
            </a:r>
            <a:r>
              <a:rPr lang="en-US" sz="1800" dirty="0" smtClean="0"/>
              <a:t> </a:t>
            </a:r>
            <a:r>
              <a:rPr lang="en-US" sz="1800" dirty="0"/>
              <a:t>to an MPLS </a:t>
            </a:r>
            <a:r>
              <a:rPr lang="en-US" sz="1800" dirty="0" smtClean="0"/>
              <a:t>network</a:t>
            </a:r>
            <a:endParaRPr lang="en-US" sz="1800" dirty="0"/>
          </a:p>
          <a:p>
            <a:r>
              <a:rPr lang="en-US" sz="1800" dirty="0" smtClean="0"/>
              <a:t>Completely Circuit Technology Agnostic</a:t>
            </a:r>
          </a:p>
          <a:p>
            <a:r>
              <a:rPr lang="en-US" sz="1800" dirty="0" smtClean="0"/>
              <a:t>Scales to extremely large deployments</a:t>
            </a:r>
          </a:p>
          <a:p>
            <a:endParaRPr lang="en-US" sz="1600" dirty="0" smtClean="0"/>
          </a:p>
          <a:p>
            <a:endParaRPr lang="en-US" sz="1600" dirty="0"/>
          </a:p>
          <a:p>
            <a:endParaRPr lang="en-US" sz="1600" dirty="0" smtClean="0"/>
          </a:p>
        </p:txBody>
      </p:sp>
      <p:pic>
        <p:nvPicPr>
          <p:cNvPr id="3" name="Picture 2" title="Binary code graphic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9000"/>
                    </a14:imgEffect>
                    <a14:imgEffect>
                      <a14:brightnessContrast bright="25000" contrast="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747856" y="1458896"/>
            <a:ext cx="1676401" cy="9172114"/>
          </a:xfrm>
          <a:prstGeom prst="rect">
            <a:avLst/>
          </a:prstGeom>
          <a:scene3d>
            <a:camera prst="orthographicFront">
              <a:rot lat="10800000" lon="21594000" rev="10799936"/>
            </a:camera>
            <a:lightRig rig="threePt" dir="t"/>
          </a:scene3d>
        </p:spPr>
      </p:pic>
      <p:sp>
        <p:nvSpPr>
          <p:cNvPr id="4" name="Rectangle 3"/>
          <p:cNvSpPr/>
          <p:nvPr/>
        </p:nvSpPr>
        <p:spPr>
          <a:xfrm>
            <a:off x="7696202" y="0"/>
            <a:ext cx="1447798" cy="3962399"/>
          </a:xfrm>
          <a:prstGeom prst="rect">
            <a:avLst/>
          </a:prstGeom>
          <a:solidFill>
            <a:srgbClr val="2038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0059D"/>
              </a:solidFill>
              <a:latin typeface="Calibri"/>
            </a:endParaRPr>
          </a:p>
        </p:txBody>
      </p:sp>
      <p:pic>
        <p:nvPicPr>
          <p:cNvPr id="7" name="Picture 6" title="Logo: NetPotential 2013 innovations &amp; solutions forum presented by OneNet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3962153"/>
            <a:ext cx="3329411" cy="1960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476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Point-to-Point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4063" b="-24063"/>
          <a:stretch>
            <a:fillRect/>
          </a:stretch>
        </p:blipFill>
        <p:spPr>
          <a:xfrm>
            <a:off x="76200" y="-1600200"/>
            <a:ext cx="9002264" cy="10307873"/>
          </a:xfrm>
        </p:spPr>
      </p:pic>
    </p:spTree>
    <p:extLst>
      <p:ext uri="{BB962C8B-B14F-4D97-AF65-F5344CB8AC3E}">
        <p14:creationId xmlns:p14="http://schemas.microsoft.com/office/powerpoint/2010/main" val="1832542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28600"/>
            <a:ext cx="6303453" cy="1143000"/>
          </a:xfrm>
        </p:spPr>
        <p:txBody>
          <a:bodyPr/>
          <a:lstStyle/>
          <a:p>
            <a:r>
              <a:rPr lang="en-US" b="1" dirty="0"/>
              <a:t>Included Services</a:t>
            </a:r>
            <a:endParaRPr lang="en-US" b="1" dirty="0">
              <a:solidFill>
                <a:srgbClr val="20389C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381000" y="1447801"/>
            <a:ext cx="6934200" cy="2819399"/>
          </a:xfrm>
        </p:spPr>
        <p:txBody>
          <a:bodyPr/>
          <a:lstStyle/>
          <a:p>
            <a:r>
              <a:rPr lang="en-US" dirty="0"/>
              <a:t>These services are available to you for no additional cost if you are a </a:t>
            </a:r>
            <a:r>
              <a:rPr lang="en-US" dirty="0" smtClean="0"/>
              <a:t>customer </a:t>
            </a:r>
            <a:r>
              <a:rPr lang="en-US" dirty="0"/>
              <a:t>of the OneNet network.</a:t>
            </a:r>
          </a:p>
        </p:txBody>
      </p:sp>
      <p:pic>
        <p:nvPicPr>
          <p:cNvPr id="3" name="Picture 2" title="Binary code graphic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9000"/>
                    </a14:imgEffect>
                    <a14:imgEffect>
                      <a14:brightnessContrast bright="25000" contrast="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747856" y="1458896"/>
            <a:ext cx="1676401" cy="9172114"/>
          </a:xfrm>
          <a:prstGeom prst="rect">
            <a:avLst/>
          </a:prstGeom>
          <a:scene3d>
            <a:camera prst="orthographicFront">
              <a:rot lat="10800000" lon="21594000" rev="10799936"/>
            </a:camera>
            <a:lightRig rig="threePt" dir="t"/>
          </a:scene3d>
        </p:spPr>
      </p:pic>
      <p:sp>
        <p:nvSpPr>
          <p:cNvPr id="4" name="Rectangle 3"/>
          <p:cNvSpPr/>
          <p:nvPr/>
        </p:nvSpPr>
        <p:spPr>
          <a:xfrm>
            <a:off x="7696202" y="0"/>
            <a:ext cx="1447798" cy="3962399"/>
          </a:xfrm>
          <a:prstGeom prst="rect">
            <a:avLst/>
          </a:prstGeom>
          <a:solidFill>
            <a:srgbClr val="2038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0059D"/>
              </a:solidFill>
              <a:latin typeface="Calibri"/>
            </a:endParaRPr>
          </a:p>
        </p:txBody>
      </p:sp>
      <p:pic>
        <p:nvPicPr>
          <p:cNvPr id="7" name="Picture 6" title="Logo: NetPotential 2013 innovations &amp; solutions forum presented by OneNet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3962153"/>
            <a:ext cx="3329411" cy="1960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01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28600"/>
            <a:ext cx="6303453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Layer 2 VPLS</a:t>
            </a:r>
            <a:endParaRPr lang="en-US" b="1" dirty="0">
              <a:solidFill>
                <a:srgbClr val="20389C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295400"/>
            <a:ext cx="6934200" cy="2666999"/>
          </a:xfrm>
        </p:spPr>
        <p:txBody>
          <a:bodyPr>
            <a:noAutofit/>
          </a:bodyPr>
          <a:lstStyle/>
          <a:p>
            <a:r>
              <a:rPr lang="en-US" sz="1600" dirty="0" smtClean="0"/>
              <a:t>VPLS </a:t>
            </a:r>
            <a:r>
              <a:rPr lang="en-US" sz="1600" dirty="0"/>
              <a:t>(Virtual Private LAN Service)</a:t>
            </a:r>
          </a:p>
          <a:p>
            <a:r>
              <a:rPr lang="en-US" sz="1600" dirty="0" smtClean="0"/>
              <a:t>Creates </a:t>
            </a:r>
            <a:r>
              <a:rPr lang="en-US" sz="1600" dirty="0"/>
              <a:t>an Ethernet multipoint switching service over </a:t>
            </a:r>
            <a:r>
              <a:rPr lang="en-US" sz="1600" dirty="0" smtClean="0"/>
              <a:t>MPLS</a:t>
            </a:r>
            <a:endParaRPr lang="en-US" sz="1600" dirty="0"/>
          </a:p>
          <a:p>
            <a:r>
              <a:rPr lang="en-US" sz="1600" dirty="0" smtClean="0"/>
              <a:t>Used </a:t>
            </a:r>
            <a:r>
              <a:rPr lang="en-US" sz="1600" dirty="0"/>
              <a:t>to link a large number of customer endpoints in a common </a:t>
            </a:r>
            <a:r>
              <a:rPr lang="en-US" sz="1600" dirty="0" smtClean="0"/>
              <a:t>broadcast </a:t>
            </a:r>
          </a:p>
          <a:p>
            <a:pPr marL="0" indent="0">
              <a:buNone/>
            </a:pPr>
            <a:r>
              <a:rPr lang="en-US" sz="1600" dirty="0" smtClean="0"/>
              <a:t>        domain</a:t>
            </a:r>
            <a:endParaRPr lang="en-US" sz="1600" dirty="0"/>
          </a:p>
          <a:p>
            <a:r>
              <a:rPr lang="en-US" sz="1600" dirty="0" smtClean="0"/>
              <a:t>Avoids </a:t>
            </a:r>
            <a:r>
              <a:rPr lang="en-US" sz="1600" dirty="0"/>
              <a:t>the need to provision a full mesh of L2 </a:t>
            </a:r>
            <a:r>
              <a:rPr lang="en-US" sz="1600" dirty="0" smtClean="0"/>
              <a:t>circuits</a:t>
            </a:r>
            <a:endParaRPr lang="en-US" sz="1600" dirty="0"/>
          </a:p>
          <a:p>
            <a:r>
              <a:rPr lang="en-US" sz="1600" dirty="0" smtClean="0"/>
              <a:t>Emulates </a:t>
            </a:r>
            <a:r>
              <a:rPr lang="en-US" sz="1600" dirty="0"/>
              <a:t>the basic functions of a layer 2 switch</a:t>
            </a:r>
            <a:r>
              <a:rPr lang="en-US" sz="1600" dirty="0" smtClean="0"/>
              <a:t>:</a:t>
            </a:r>
          </a:p>
          <a:p>
            <a:pPr marL="685800" lvl="1"/>
            <a:r>
              <a:rPr lang="en-US" sz="1400" dirty="0" smtClean="0"/>
              <a:t>Unknown </a:t>
            </a:r>
            <a:r>
              <a:rPr lang="en-US" sz="1400" dirty="0"/>
              <a:t>unicast flooding</a:t>
            </a:r>
          </a:p>
          <a:p>
            <a:pPr marL="685800" lvl="1"/>
            <a:r>
              <a:rPr lang="en-US" sz="1400" dirty="0" smtClean="0"/>
              <a:t>Mac </a:t>
            </a:r>
            <a:r>
              <a:rPr lang="en-US" sz="1400" dirty="0"/>
              <a:t>learning</a:t>
            </a:r>
          </a:p>
          <a:p>
            <a:pPr marL="685800" lvl="1"/>
            <a:r>
              <a:rPr lang="en-US" sz="1400" dirty="0" smtClean="0"/>
              <a:t>Broadcasts</a:t>
            </a:r>
            <a:endParaRPr lang="en-US" sz="1400" dirty="0"/>
          </a:p>
        </p:txBody>
      </p:sp>
      <p:pic>
        <p:nvPicPr>
          <p:cNvPr id="3" name="Picture 2" title="Binary code graphic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9000"/>
                    </a14:imgEffect>
                    <a14:imgEffect>
                      <a14:brightnessContrast bright="25000" contrast="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747856" y="1458896"/>
            <a:ext cx="1676401" cy="9172114"/>
          </a:xfrm>
          <a:prstGeom prst="rect">
            <a:avLst/>
          </a:prstGeom>
          <a:scene3d>
            <a:camera prst="orthographicFront">
              <a:rot lat="10800000" lon="21594000" rev="10799936"/>
            </a:camera>
            <a:lightRig rig="threePt" dir="t"/>
          </a:scene3d>
        </p:spPr>
      </p:pic>
      <p:sp>
        <p:nvSpPr>
          <p:cNvPr id="4" name="Rectangle 3"/>
          <p:cNvSpPr/>
          <p:nvPr/>
        </p:nvSpPr>
        <p:spPr>
          <a:xfrm>
            <a:off x="7696202" y="0"/>
            <a:ext cx="1447798" cy="3962399"/>
          </a:xfrm>
          <a:prstGeom prst="rect">
            <a:avLst/>
          </a:prstGeom>
          <a:solidFill>
            <a:srgbClr val="2038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0059D"/>
              </a:solidFill>
              <a:latin typeface="Calibri"/>
            </a:endParaRPr>
          </a:p>
        </p:txBody>
      </p:sp>
      <p:pic>
        <p:nvPicPr>
          <p:cNvPr id="7" name="Picture 6" title="Logo: NetPotential 2013 innovations &amp; solutions forum presented by OneNet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3962153"/>
            <a:ext cx="3329411" cy="196019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" y="3886200"/>
            <a:ext cx="5334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Calibri"/>
              </a:rPr>
              <a:t>Typically load-balancing friendly since the L2 Ethernet headers are examined and used, unlike L2 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pseudowires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 where they are passed 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transparently</a:t>
            </a:r>
            <a:endParaRPr lang="en-US" dirty="0">
              <a:solidFill>
                <a:prstClr val="black"/>
              </a:solidFill>
              <a:latin typeface="Calibri"/>
            </a:endParaRPr>
          </a:p>
          <a:p>
            <a:endParaRPr lang="en-US" dirty="0">
              <a:solidFill>
                <a:prstClr val="black"/>
              </a:solidFill>
              <a:latin typeface="Calibri"/>
            </a:endParaRPr>
          </a:p>
          <a:p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60875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P2MP-MPLS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4063" b="-24063"/>
          <a:stretch>
            <a:fillRect/>
          </a:stretch>
        </p:blipFill>
        <p:spPr>
          <a:xfrm>
            <a:off x="304800" y="-1295400"/>
            <a:ext cx="8610600" cy="9859405"/>
          </a:xfrm>
        </p:spPr>
      </p:pic>
    </p:spTree>
    <p:extLst>
      <p:ext uri="{BB962C8B-B14F-4D97-AF65-F5344CB8AC3E}">
        <p14:creationId xmlns:p14="http://schemas.microsoft.com/office/powerpoint/2010/main" val="3271251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28600"/>
            <a:ext cx="6303453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Layer 3 VPN</a:t>
            </a:r>
            <a:endParaRPr lang="en-US" b="1" dirty="0">
              <a:solidFill>
                <a:srgbClr val="20389C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381000" y="1447801"/>
            <a:ext cx="6934200" cy="3494447"/>
          </a:xfrm>
        </p:spPr>
        <p:txBody>
          <a:bodyPr>
            <a:noAutofit/>
          </a:bodyPr>
          <a:lstStyle/>
          <a:p>
            <a:r>
              <a:rPr lang="en-US" sz="1600" dirty="0" smtClean="0"/>
              <a:t>An IP-based VPN</a:t>
            </a:r>
            <a:endParaRPr lang="en-US" sz="1600" dirty="0"/>
          </a:p>
          <a:p>
            <a:r>
              <a:rPr lang="en-US" sz="1600" dirty="0" smtClean="0"/>
              <a:t>Networks </a:t>
            </a:r>
            <a:r>
              <a:rPr lang="en-US" sz="1600" dirty="0"/>
              <a:t>build virtual routing domains (VRFs) on their edge </a:t>
            </a:r>
            <a:r>
              <a:rPr lang="en-US" sz="1600" dirty="0" smtClean="0"/>
              <a:t>routers</a:t>
            </a:r>
            <a:endParaRPr lang="en-US" sz="1600" dirty="0"/>
          </a:p>
          <a:p>
            <a:r>
              <a:rPr lang="en-US" sz="1600" dirty="0" smtClean="0"/>
              <a:t>Customers </a:t>
            </a:r>
            <a:r>
              <a:rPr lang="en-US" sz="1600" dirty="0"/>
              <a:t>are placed within a VRF, and exchange routes with </a:t>
            </a:r>
            <a:r>
              <a:rPr lang="en-US" sz="1600" dirty="0" smtClean="0"/>
              <a:t>the OneNet router </a:t>
            </a:r>
            <a:r>
              <a:rPr lang="en-US" sz="1600" dirty="0"/>
              <a:t>in a protected routing-</a:t>
            </a:r>
            <a:r>
              <a:rPr lang="en-US" sz="1600" dirty="0" smtClean="0"/>
              <a:t>instance.</a:t>
            </a:r>
          </a:p>
          <a:p>
            <a:r>
              <a:rPr lang="en-US" sz="1600" dirty="0" smtClean="0"/>
              <a:t>Can </a:t>
            </a:r>
            <a:r>
              <a:rPr lang="en-US" sz="1600" dirty="0"/>
              <a:t>support complex topologies and interconnect many </a:t>
            </a:r>
            <a:r>
              <a:rPr lang="en-US" sz="1600" dirty="0" smtClean="0"/>
              <a:t>sites</a:t>
            </a:r>
            <a:endParaRPr lang="en-US" sz="1600" dirty="0"/>
          </a:p>
          <a:p>
            <a:r>
              <a:rPr lang="en-US" sz="1600" dirty="0" smtClean="0"/>
              <a:t>But </a:t>
            </a:r>
            <a:r>
              <a:rPr lang="en-US" sz="1600" dirty="0"/>
              <a:t>can add a significant load to the service provider </a:t>
            </a:r>
            <a:r>
              <a:rPr lang="en-US" sz="1600" dirty="0" smtClean="0"/>
              <a:t>infrastructure</a:t>
            </a:r>
            <a:endParaRPr lang="en-US" sz="1600" dirty="0"/>
          </a:p>
          <a:p>
            <a:r>
              <a:rPr lang="en-US" sz="1600" dirty="0" smtClean="0"/>
              <a:t>Typically </a:t>
            </a:r>
            <a:r>
              <a:rPr lang="en-US" sz="1600" dirty="0"/>
              <a:t>seen in more enterprise </a:t>
            </a:r>
            <a:r>
              <a:rPr lang="en-US" sz="1600" dirty="0" smtClean="0"/>
              <a:t>environments</a:t>
            </a:r>
            <a:endParaRPr lang="en-US" sz="1600" dirty="0"/>
          </a:p>
          <a:p>
            <a:r>
              <a:rPr lang="en-US" sz="1600" dirty="0" smtClean="0"/>
              <a:t>Signaled </a:t>
            </a:r>
            <a:r>
              <a:rPr lang="en-US" sz="1600" dirty="0"/>
              <a:t>via BGP within the </a:t>
            </a:r>
            <a:r>
              <a:rPr lang="en-US" sz="1600" dirty="0" smtClean="0"/>
              <a:t>OneNet network</a:t>
            </a:r>
            <a:endParaRPr lang="en-US" sz="1600" dirty="0"/>
          </a:p>
        </p:txBody>
      </p:sp>
      <p:pic>
        <p:nvPicPr>
          <p:cNvPr id="3" name="Picture 2" title="Binary code graphic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9000"/>
                    </a14:imgEffect>
                    <a14:imgEffect>
                      <a14:brightnessContrast bright="25000" contrast="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747856" y="1458896"/>
            <a:ext cx="1676401" cy="9172114"/>
          </a:xfrm>
          <a:prstGeom prst="rect">
            <a:avLst/>
          </a:prstGeom>
          <a:scene3d>
            <a:camera prst="orthographicFront">
              <a:rot lat="10800000" lon="21594000" rev="10799936"/>
            </a:camera>
            <a:lightRig rig="threePt" dir="t"/>
          </a:scene3d>
        </p:spPr>
      </p:pic>
      <p:sp>
        <p:nvSpPr>
          <p:cNvPr id="4" name="Rectangle 3"/>
          <p:cNvSpPr/>
          <p:nvPr/>
        </p:nvSpPr>
        <p:spPr>
          <a:xfrm>
            <a:off x="7696202" y="0"/>
            <a:ext cx="1447798" cy="3962399"/>
          </a:xfrm>
          <a:prstGeom prst="rect">
            <a:avLst/>
          </a:prstGeom>
          <a:solidFill>
            <a:srgbClr val="2038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0059D"/>
              </a:solidFill>
              <a:latin typeface="Calibri"/>
            </a:endParaRPr>
          </a:p>
        </p:txBody>
      </p:sp>
      <p:pic>
        <p:nvPicPr>
          <p:cNvPr id="7" name="Picture 6" title="Logo: NetPotential 2013 innovations &amp; solutions forum presented by OneNet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3962153"/>
            <a:ext cx="3329411" cy="1960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319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Point-to-MultiPoint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8769" b="-18769"/>
          <a:stretch>
            <a:fillRect/>
          </a:stretch>
        </p:blipFill>
        <p:spPr>
          <a:xfrm>
            <a:off x="76200" y="-1278097"/>
            <a:ext cx="9014246" cy="9583897"/>
          </a:xfrm>
        </p:spPr>
      </p:pic>
    </p:spTree>
    <p:extLst>
      <p:ext uri="{BB962C8B-B14F-4D97-AF65-F5344CB8AC3E}">
        <p14:creationId xmlns:p14="http://schemas.microsoft.com/office/powerpoint/2010/main" val="2717278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28600"/>
            <a:ext cx="6303453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OneNet Virtualized Data Center</a:t>
            </a:r>
            <a:endParaRPr lang="en-US" b="1" dirty="0">
              <a:solidFill>
                <a:srgbClr val="20389C"/>
              </a:solidFill>
            </a:endParaRPr>
          </a:p>
        </p:txBody>
      </p:sp>
      <p:pic>
        <p:nvPicPr>
          <p:cNvPr id="3" name="Picture 2" title="Binary code graphic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9000"/>
                    </a14:imgEffect>
                    <a14:imgEffect>
                      <a14:brightnessContrast bright="25000" contrast="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747856" y="1458896"/>
            <a:ext cx="1676401" cy="9172114"/>
          </a:xfrm>
          <a:prstGeom prst="rect">
            <a:avLst/>
          </a:prstGeom>
          <a:scene3d>
            <a:camera prst="orthographicFront">
              <a:rot lat="10800000" lon="21594000" rev="10799936"/>
            </a:camera>
            <a:lightRig rig="threePt" dir="t"/>
          </a:scene3d>
        </p:spPr>
      </p:pic>
      <p:sp>
        <p:nvSpPr>
          <p:cNvPr id="4" name="Rectangle 3"/>
          <p:cNvSpPr/>
          <p:nvPr/>
        </p:nvSpPr>
        <p:spPr>
          <a:xfrm>
            <a:off x="7696202" y="-152400"/>
            <a:ext cx="1447798" cy="3962399"/>
          </a:xfrm>
          <a:prstGeom prst="rect">
            <a:avLst/>
          </a:prstGeom>
          <a:solidFill>
            <a:srgbClr val="2038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0059D"/>
              </a:solidFill>
              <a:latin typeface="Calibri"/>
            </a:endParaRPr>
          </a:p>
        </p:txBody>
      </p:sp>
      <p:pic>
        <p:nvPicPr>
          <p:cNvPr id="7" name="Picture 6" title="Logo: NetPotential 2013 innovations &amp; solutions forum presented by OneNet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3962153"/>
            <a:ext cx="3329411" cy="1960191"/>
          </a:xfrm>
          <a:prstGeom prst="rect">
            <a:avLst/>
          </a:prstGeom>
        </p:spPr>
      </p:pic>
      <p:cxnSp>
        <p:nvCxnSpPr>
          <p:cNvPr id="26" name="Straight Connector 25"/>
          <p:cNvCxnSpPr>
            <a:endCxn id="53" idx="2"/>
          </p:cNvCxnSpPr>
          <p:nvPr/>
        </p:nvCxnSpPr>
        <p:spPr>
          <a:xfrm flipV="1">
            <a:off x="3428334" y="2353458"/>
            <a:ext cx="2390078" cy="1403627"/>
          </a:xfrm>
          <a:prstGeom prst="line">
            <a:avLst/>
          </a:prstGeom>
          <a:ln w="1905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endCxn id="54" idx="2"/>
          </p:cNvCxnSpPr>
          <p:nvPr/>
        </p:nvCxnSpPr>
        <p:spPr>
          <a:xfrm flipH="1" flipV="1">
            <a:off x="2143859" y="2336525"/>
            <a:ext cx="1993559" cy="1367644"/>
          </a:xfrm>
          <a:prstGeom prst="line">
            <a:avLst/>
          </a:prstGeom>
          <a:ln w="1905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endCxn id="53" idx="2"/>
          </p:cNvCxnSpPr>
          <p:nvPr/>
        </p:nvCxnSpPr>
        <p:spPr>
          <a:xfrm flipV="1">
            <a:off x="4024968" y="2353458"/>
            <a:ext cx="1793444" cy="1328008"/>
          </a:xfrm>
          <a:prstGeom prst="line">
            <a:avLst/>
          </a:prstGeom>
          <a:ln w="1905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endCxn id="54" idx="2"/>
          </p:cNvCxnSpPr>
          <p:nvPr/>
        </p:nvCxnSpPr>
        <p:spPr>
          <a:xfrm flipH="1" flipV="1">
            <a:off x="2143859" y="2336525"/>
            <a:ext cx="2438059" cy="1357060"/>
          </a:xfrm>
          <a:prstGeom prst="line">
            <a:avLst/>
          </a:prstGeom>
          <a:ln w="1905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2730528" y="2068112"/>
            <a:ext cx="2501215" cy="16933"/>
          </a:xfrm>
          <a:prstGeom prst="line">
            <a:avLst/>
          </a:prstGeom>
          <a:ln w="19050">
            <a:solidFill>
              <a:srgbClr val="FF66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 Box 28"/>
          <p:cNvSpPr txBox="1">
            <a:spLocks noChangeArrowheads="1"/>
          </p:cNvSpPr>
          <p:nvPr/>
        </p:nvSpPr>
        <p:spPr bwMode="blackWhite">
          <a:xfrm>
            <a:off x="2994366" y="1811534"/>
            <a:ext cx="2090057" cy="246221"/>
          </a:xfrm>
          <a:prstGeom prst="rect">
            <a:avLst/>
          </a:prstGeom>
          <a:noFill/>
          <a:ln w="76200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1000" dirty="0" smtClean="0">
                <a:solidFill>
                  <a:prstClr val="black"/>
                </a:solidFill>
                <a:latin typeface="Calibri"/>
              </a:rPr>
              <a:t>IBGP / OSPF</a:t>
            </a:r>
            <a:endParaRPr lang="en-US" sz="1000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 flipH="1">
            <a:off x="814691" y="2200273"/>
            <a:ext cx="781404" cy="2900"/>
          </a:xfrm>
          <a:prstGeom prst="line">
            <a:avLst/>
          </a:prstGeom>
          <a:ln w="1905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 flipV="1">
            <a:off x="812980" y="2064160"/>
            <a:ext cx="778352" cy="392"/>
          </a:xfrm>
          <a:prstGeom prst="line">
            <a:avLst/>
          </a:prstGeom>
          <a:ln w="1905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 flipV="1">
            <a:off x="6371298" y="2219496"/>
            <a:ext cx="601659" cy="2210"/>
          </a:xfrm>
          <a:prstGeom prst="line">
            <a:avLst/>
          </a:prstGeom>
          <a:ln w="1905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 flipV="1">
            <a:off x="6369587" y="2080480"/>
            <a:ext cx="674808" cy="3118"/>
          </a:xfrm>
          <a:prstGeom prst="line">
            <a:avLst/>
          </a:prstGeom>
          <a:ln w="1905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Group 35"/>
          <p:cNvGrpSpPr/>
          <p:nvPr/>
        </p:nvGrpSpPr>
        <p:grpSpPr>
          <a:xfrm>
            <a:off x="3216806" y="3681466"/>
            <a:ext cx="1547799" cy="1460964"/>
            <a:chOff x="4981573" y="3977797"/>
            <a:chExt cx="1547799" cy="1460964"/>
          </a:xfrm>
        </p:grpSpPr>
        <p:pic>
          <p:nvPicPr>
            <p:cNvPr id="37" name="Picture 36" descr="ex4200-48c-48poe-front-low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981573" y="3977797"/>
              <a:ext cx="1538288" cy="184594"/>
            </a:xfrm>
            <a:prstGeom prst="rect">
              <a:avLst/>
            </a:prstGeom>
          </p:spPr>
        </p:pic>
        <p:pic>
          <p:nvPicPr>
            <p:cNvPr id="38" name="Picture 37" descr="ex4200-48c-48poe-front-low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983939" y="4139723"/>
              <a:ext cx="1538288" cy="184594"/>
            </a:xfrm>
            <a:prstGeom prst="rect">
              <a:avLst/>
            </a:prstGeom>
          </p:spPr>
        </p:pic>
        <p:pic>
          <p:nvPicPr>
            <p:cNvPr id="39" name="Picture 38" descr="ex4200-48c-48poe-front-low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986321" y="4296902"/>
              <a:ext cx="1538288" cy="184594"/>
            </a:xfrm>
            <a:prstGeom prst="rect">
              <a:avLst/>
            </a:prstGeom>
          </p:spPr>
        </p:pic>
        <p:pic>
          <p:nvPicPr>
            <p:cNvPr id="40" name="Picture 39" descr="ex4200-48c-48poe-front-low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986305" y="4458829"/>
              <a:ext cx="1538288" cy="184594"/>
            </a:xfrm>
            <a:prstGeom prst="rect">
              <a:avLst/>
            </a:prstGeom>
          </p:spPr>
        </p:pic>
        <p:pic>
          <p:nvPicPr>
            <p:cNvPr id="41" name="Picture 40" descr="ex4200-48c-48poe-front-low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986336" y="4615972"/>
              <a:ext cx="1538288" cy="184594"/>
            </a:xfrm>
            <a:prstGeom prst="rect">
              <a:avLst/>
            </a:prstGeom>
          </p:spPr>
        </p:pic>
        <p:pic>
          <p:nvPicPr>
            <p:cNvPr id="42" name="Picture 41" descr="ex4200-48c-48poe-front-low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988702" y="4777898"/>
              <a:ext cx="1538288" cy="184594"/>
            </a:xfrm>
            <a:prstGeom prst="rect">
              <a:avLst/>
            </a:prstGeom>
          </p:spPr>
        </p:pic>
        <p:pic>
          <p:nvPicPr>
            <p:cNvPr id="43" name="Picture 42" descr="ex4200-48c-48poe-front-low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991084" y="4935077"/>
              <a:ext cx="1538288" cy="184594"/>
            </a:xfrm>
            <a:prstGeom prst="rect">
              <a:avLst/>
            </a:prstGeom>
          </p:spPr>
        </p:pic>
        <p:pic>
          <p:nvPicPr>
            <p:cNvPr id="44" name="Picture 43" descr="ex4200-48c-48poe-front-low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991068" y="5097004"/>
              <a:ext cx="1538288" cy="184594"/>
            </a:xfrm>
            <a:prstGeom prst="rect">
              <a:avLst/>
            </a:prstGeom>
          </p:spPr>
        </p:pic>
        <p:pic>
          <p:nvPicPr>
            <p:cNvPr id="45" name="Picture 44" descr="ex4200-48c-48poe-front-low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991052" y="5254167"/>
              <a:ext cx="1538288" cy="184594"/>
            </a:xfrm>
            <a:prstGeom prst="rect">
              <a:avLst/>
            </a:prstGeom>
          </p:spPr>
        </p:pic>
      </p:grpSp>
      <p:pic>
        <p:nvPicPr>
          <p:cNvPr id="46" name="Picture 45" descr="srx3600-front-low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862" y="1905000"/>
            <a:ext cx="769347" cy="389290"/>
          </a:xfrm>
          <a:prstGeom prst="rect">
            <a:avLst/>
          </a:prstGeom>
        </p:spPr>
      </p:pic>
      <p:pic>
        <p:nvPicPr>
          <p:cNvPr id="47" name="Picture 46" descr="srx3600-front-low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926853" y="1911528"/>
            <a:ext cx="769347" cy="389290"/>
          </a:xfrm>
          <a:prstGeom prst="rect">
            <a:avLst/>
          </a:prstGeom>
        </p:spPr>
      </p:pic>
      <p:sp>
        <p:nvSpPr>
          <p:cNvPr id="48" name="Text Box 28"/>
          <p:cNvSpPr txBox="1">
            <a:spLocks noChangeArrowheads="1"/>
          </p:cNvSpPr>
          <p:nvPr/>
        </p:nvSpPr>
        <p:spPr bwMode="blackWhite">
          <a:xfrm>
            <a:off x="2941969" y="2192534"/>
            <a:ext cx="2090057" cy="246221"/>
          </a:xfrm>
          <a:prstGeom prst="rect">
            <a:avLst/>
          </a:prstGeom>
          <a:noFill/>
          <a:ln w="76200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1000" dirty="0" smtClean="0">
                <a:solidFill>
                  <a:prstClr val="black"/>
                </a:solidFill>
                <a:latin typeface="Calibri"/>
              </a:rPr>
              <a:t>MC-LAG</a:t>
            </a:r>
            <a:endParaRPr lang="en-US" sz="1000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49" name="Straight Connector 48"/>
          <p:cNvCxnSpPr/>
          <p:nvPr/>
        </p:nvCxnSpPr>
        <p:spPr>
          <a:xfrm>
            <a:off x="2692428" y="2201462"/>
            <a:ext cx="2611273" cy="8340"/>
          </a:xfrm>
          <a:prstGeom prst="line">
            <a:avLst/>
          </a:prstGeom>
          <a:ln w="19050">
            <a:solidFill>
              <a:srgbClr val="FF66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Oval 49"/>
          <p:cNvSpPr/>
          <p:nvPr/>
        </p:nvSpPr>
        <p:spPr>
          <a:xfrm>
            <a:off x="4984614" y="2028830"/>
            <a:ext cx="166687" cy="228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black"/>
                </a:solidFill>
                <a:latin typeface="Calibri"/>
              </a:rPr>
              <a:t>2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1" name="Oval 50"/>
          <p:cNvSpPr/>
          <p:nvPr/>
        </p:nvSpPr>
        <p:spPr>
          <a:xfrm>
            <a:off x="2751001" y="2014543"/>
            <a:ext cx="166687" cy="228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black"/>
                </a:solidFill>
                <a:latin typeface="Calibri"/>
              </a:rPr>
              <a:t>2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52" name="Group 51"/>
          <p:cNvGrpSpPr/>
          <p:nvPr/>
        </p:nvGrpSpPr>
        <p:grpSpPr>
          <a:xfrm>
            <a:off x="1557190" y="1437748"/>
            <a:ext cx="4847891" cy="915710"/>
            <a:chOff x="2139939" y="1723496"/>
            <a:chExt cx="4847891" cy="915710"/>
          </a:xfrm>
        </p:grpSpPr>
        <p:pic>
          <p:nvPicPr>
            <p:cNvPr id="53" name="Picture 52" descr="mx480-front-low.pn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814492" y="1740429"/>
              <a:ext cx="1173338" cy="898777"/>
            </a:xfrm>
            <a:prstGeom prst="rect">
              <a:avLst/>
            </a:prstGeom>
          </p:spPr>
        </p:pic>
        <p:pic>
          <p:nvPicPr>
            <p:cNvPr id="54" name="Picture 53" descr="mx480-front-low.pn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139939" y="1723496"/>
              <a:ext cx="1173338" cy="89877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73110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 descr="darker_topo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823" r="-3823"/>
          <a:stretch>
            <a:fillRect/>
          </a:stretch>
        </p:blipFill>
        <p:spPr>
          <a:xfrm>
            <a:off x="457200" y="349250"/>
            <a:ext cx="8229600" cy="6051550"/>
          </a:xfr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632530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 descr="darker_zones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09" r="-1409"/>
          <a:stretch>
            <a:fillRect/>
          </a:stretch>
        </p:blipFill>
        <p:spPr>
          <a:xfrm>
            <a:off x="457200" y="273050"/>
            <a:ext cx="8229600" cy="6127750"/>
          </a:xfrm>
        </p:spPr>
      </p:pic>
    </p:spTree>
    <p:extLst>
      <p:ext uri="{BB962C8B-B14F-4D97-AF65-F5344CB8AC3E}">
        <p14:creationId xmlns:p14="http://schemas.microsoft.com/office/powerpoint/2010/main" val="1997720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28600"/>
            <a:ext cx="6303453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OneNet Class Of Service</a:t>
            </a:r>
            <a:br>
              <a:rPr lang="en-US" b="1" dirty="0" smtClean="0"/>
            </a:br>
            <a:endParaRPr lang="en-US" b="1" dirty="0">
              <a:solidFill>
                <a:srgbClr val="20389C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381000" y="1447801"/>
            <a:ext cx="6934200" cy="3494447"/>
          </a:xfrm>
        </p:spPr>
        <p:txBody>
          <a:bodyPr>
            <a:noAutofit/>
          </a:bodyPr>
          <a:lstStyle/>
          <a:p>
            <a:r>
              <a:rPr lang="en-US" sz="1200" dirty="0"/>
              <a:t>Expedited forwarding (EF)—Provides a low loss, low latency, low jitter, assured bandwidth, end-to-end service</a:t>
            </a:r>
            <a:r>
              <a:rPr lang="en-US" sz="1200" dirty="0" smtClean="0"/>
              <a:t>.</a:t>
            </a:r>
          </a:p>
          <a:p>
            <a:endParaRPr lang="en-US" sz="1200" dirty="0"/>
          </a:p>
          <a:p>
            <a:r>
              <a:rPr lang="en-US" sz="1200" dirty="0"/>
              <a:t>Assured forwarding (AF)—Provides a group of values you can define and includes four subclasses: AF1, AF2, AF3, and AF4, each with three drop probabilities: low, medium, and high</a:t>
            </a:r>
            <a:r>
              <a:rPr lang="en-US" sz="1200" dirty="0" smtClean="0"/>
              <a:t>.</a:t>
            </a:r>
          </a:p>
          <a:p>
            <a:endParaRPr lang="en-US" sz="1200" dirty="0"/>
          </a:p>
          <a:p>
            <a:r>
              <a:rPr lang="en-US" sz="1200" dirty="0"/>
              <a:t>Best effort (BE)—Provides no service profile. For the BE forwarding class, loss priority is typically not carried in a class-of-service (</a:t>
            </a:r>
            <a:r>
              <a:rPr lang="en-US" sz="1200" dirty="0" err="1"/>
              <a:t>CoS</a:t>
            </a:r>
            <a:r>
              <a:rPr lang="en-US" sz="1200" dirty="0"/>
              <a:t>) value, and random early detection (RED) drop profiles are more aggressive</a:t>
            </a:r>
            <a:r>
              <a:rPr lang="en-US" sz="1200" dirty="0" smtClean="0"/>
              <a:t>.</a:t>
            </a:r>
          </a:p>
          <a:p>
            <a:endParaRPr lang="en-US" sz="1200" dirty="0"/>
          </a:p>
          <a:p>
            <a:r>
              <a:rPr lang="en-US" sz="1200" dirty="0"/>
              <a:t>Network Control (NC)—This class is typically high priority because it supports protocol control</a:t>
            </a:r>
            <a:r>
              <a:rPr lang="en-US" sz="1200" dirty="0" smtClean="0"/>
              <a:t>.</a:t>
            </a:r>
          </a:p>
          <a:p>
            <a:endParaRPr lang="en-US" sz="1200" dirty="0"/>
          </a:p>
          <a:p>
            <a:r>
              <a:rPr lang="en-US" sz="1200" dirty="0" smtClean="0"/>
              <a:t>Scavenger Class (SC) — Lowest Priority on traffic, If bandwidth is close to full packets are dropped.</a:t>
            </a:r>
            <a:endParaRPr lang="en-US" sz="1200" dirty="0"/>
          </a:p>
          <a:p>
            <a:pPr marL="0" indent="0">
              <a:buNone/>
            </a:pPr>
            <a:endParaRPr lang="en-US" sz="1100" dirty="0"/>
          </a:p>
        </p:txBody>
      </p:sp>
      <p:pic>
        <p:nvPicPr>
          <p:cNvPr id="3" name="Picture 2" title="Binary code graphic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9000"/>
                    </a14:imgEffect>
                    <a14:imgEffect>
                      <a14:brightnessContrast bright="25000" contrast="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747856" y="1458896"/>
            <a:ext cx="1676401" cy="9172114"/>
          </a:xfrm>
          <a:prstGeom prst="rect">
            <a:avLst/>
          </a:prstGeom>
          <a:scene3d>
            <a:camera prst="orthographicFront">
              <a:rot lat="10800000" lon="21594000" rev="10799936"/>
            </a:camera>
            <a:lightRig rig="threePt" dir="t"/>
          </a:scene3d>
        </p:spPr>
      </p:pic>
      <p:sp>
        <p:nvSpPr>
          <p:cNvPr id="4" name="Rectangle 3"/>
          <p:cNvSpPr/>
          <p:nvPr/>
        </p:nvSpPr>
        <p:spPr>
          <a:xfrm>
            <a:off x="7696202" y="0"/>
            <a:ext cx="1447798" cy="3962399"/>
          </a:xfrm>
          <a:prstGeom prst="rect">
            <a:avLst/>
          </a:prstGeom>
          <a:solidFill>
            <a:srgbClr val="2038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0059D"/>
              </a:solidFill>
              <a:latin typeface="Calibri"/>
            </a:endParaRPr>
          </a:p>
        </p:txBody>
      </p:sp>
      <p:pic>
        <p:nvPicPr>
          <p:cNvPr id="7" name="Picture 6" title="Logo: NetPotential 2013 innovations &amp; solutions forum presented by OneNet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3962153"/>
            <a:ext cx="3329411" cy="1960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830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28600"/>
            <a:ext cx="6303453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Content Filtering Services</a:t>
            </a:r>
            <a:endParaRPr lang="en-US" b="1" dirty="0">
              <a:solidFill>
                <a:srgbClr val="20389C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381000" y="1447801"/>
            <a:ext cx="6934200" cy="3494447"/>
          </a:xfrm>
        </p:spPr>
        <p:txBody>
          <a:bodyPr>
            <a:noAutofit/>
          </a:bodyPr>
          <a:lstStyle/>
          <a:p>
            <a:r>
              <a:rPr lang="en-US" sz="1200" dirty="0" smtClean="0"/>
              <a:t>OneNet will provide a fast, economical, secure, and flexible web content filtering solution. </a:t>
            </a:r>
          </a:p>
          <a:p>
            <a:endParaRPr lang="en-US" sz="1200" dirty="0" smtClean="0"/>
          </a:p>
          <a:p>
            <a:endParaRPr lang="en-US" sz="1200" dirty="0" smtClean="0"/>
          </a:p>
          <a:p>
            <a:r>
              <a:rPr lang="en-US" sz="1200" dirty="0" smtClean="0"/>
              <a:t>Centralized Solution – </a:t>
            </a:r>
          </a:p>
          <a:p>
            <a:endParaRPr lang="en-US" sz="1200" dirty="0" smtClean="0"/>
          </a:p>
          <a:p>
            <a:pPr marL="0" indent="0">
              <a:buNone/>
            </a:pPr>
            <a:r>
              <a:rPr lang="en-US" sz="1200" dirty="0" smtClean="0"/>
              <a:t>	OneNet will work with you to forward all your web traffic to one of </a:t>
            </a:r>
            <a:r>
              <a:rPr lang="en-US" sz="1200" dirty="0" err="1" smtClean="0"/>
              <a:t>OneNet’s</a:t>
            </a:r>
            <a:r>
              <a:rPr lang="en-US" sz="1200" dirty="0" smtClean="0"/>
              <a:t> centralized web filtering 	server.</a:t>
            </a:r>
          </a:p>
          <a:p>
            <a:pPr marL="0" indent="0">
              <a:buNone/>
            </a:pPr>
            <a:endParaRPr lang="en-US" sz="1200" dirty="0" smtClean="0"/>
          </a:p>
          <a:p>
            <a:r>
              <a:rPr lang="en-US" sz="1200" dirty="0" smtClean="0"/>
              <a:t>Decentralized Solution – </a:t>
            </a:r>
          </a:p>
          <a:p>
            <a:pPr lvl="1"/>
            <a:endParaRPr lang="en-US" sz="1200" dirty="0" smtClean="0"/>
          </a:p>
          <a:p>
            <a:pPr lvl="1"/>
            <a:endParaRPr lang="en-US" sz="1200" dirty="0" smtClean="0"/>
          </a:p>
          <a:p>
            <a:pPr marL="0" indent="0">
              <a:buNone/>
            </a:pPr>
            <a:r>
              <a:rPr lang="en-US" sz="1200" dirty="0" smtClean="0"/>
              <a:t>	OneNet will provide on-site customer premise </a:t>
            </a:r>
            <a:r>
              <a:rPr lang="en-US" sz="1200" dirty="0" err="1" smtClean="0"/>
              <a:t>eqipment</a:t>
            </a:r>
            <a:r>
              <a:rPr lang="en-US" sz="1200" dirty="0" smtClean="0"/>
              <a:t>. This solution will provide the 	customer more granularity in the web filtering.</a:t>
            </a:r>
          </a:p>
          <a:p>
            <a:pPr marL="0" indent="0">
              <a:buNone/>
            </a:pPr>
            <a:endParaRPr lang="en-US" sz="1200" dirty="0" smtClean="0"/>
          </a:p>
        </p:txBody>
      </p:sp>
      <p:pic>
        <p:nvPicPr>
          <p:cNvPr id="3" name="Picture 2" title="Binary code graphic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9000"/>
                    </a14:imgEffect>
                    <a14:imgEffect>
                      <a14:brightnessContrast bright="25000" contrast="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747856" y="1458896"/>
            <a:ext cx="1676401" cy="9172114"/>
          </a:xfrm>
          <a:prstGeom prst="rect">
            <a:avLst/>
          </a:prstGeom>
          <a:scene3d>
            <a:camera prst="orthographicFront">
              <a:rot lat="10800000" lon="21594000" rev="10799936"/>
            </a:camera>
            <a:lightRig rig="threePt" dir="t"/>
          </a:scene3d>
        </p:spPr>
      </p:pic>
      <p:sp>
        <p:nvSpPr>
          <p:cNvPr id="4" name="Rectangle 3"/>
          <p:cNvSpPr/>
          <p:nvPr/>
        </p:nvSpPr>
        <p:spPr>
          <a:xfrm>
            <a:off x="7696202" y="0"/>
            <a:ext cx="1447798" cy="3962399"/>
          </a:xfrm>
          <a:prstGeom prst="rect">
            <a:avLst/>
          </a:prstGeom>
          <a:solidFill>
            <a:srgbClr val="2038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0059D"/>
              </a:solidFill>
              <a:latin typeface="Calibri"/>
            </a:endParaRPr>
          </a:p>
        </p:txBody>
      </p:sp>
      <p:pic>
        <p:nvPicPr>
          <p:cNvPr id="7" name="Picture 6" title="Logo: NetPotential 2013 innovations &amp; solutions forum presented by OneNet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3962153"/>
            <a:ext cx="3329411" cy="1960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849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Content Placeholder 5" title="Binary code graphic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-36990" y="2362200"/>
            <a:ext cx="9180990" cy="1676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>
              <a:rot lat="21594000" lon="0" rev="0"/>
            </a:camera>
            <a:lightRig rig="threePt" dir="t"/>
          </a:scene3d>
        </p:spPr>
      </p:pic>
      <p:pic>
        <p:nvPicPr>
          <p:cNvPr id="28674" name="Picture 6" title="Logo: NetPotential 2013 innovations &amp; solutions forum presented by OneNet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" y="5638800"/>
            <a:ext cx="3086100" cy="180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Title 1"/>
          <p:cNvSpPr>
            <a:spLocks noGrp="1"/>
          </p:cNvSpPr>
          <p:nvPr>
            <p:ph type="title"/>
          </p:nvPr>
        </p:nvSpPr>
        <p:spPr>
          <a:xfrm>
            <a:off x="1588" y="2819400"/>
            <a:ext cx="9183687" cy="8382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sz="6000" smtClean="0">
                <a:solidFill>
                  <a:schemeClr val="bg1"/>
                </a:solidFill>
              </a:rPr>
              <a:t>QUESTIONS? </a:t>
            </a:r>
          </a:p>
        </p:txBody>
      </p:sp>
    </p:spTree>
    <p:extLst>
      <p:ext uri="{BB962C8B-B14F-4D97-AF65-F5344CB8AC3E}">
        <p14:creationId xmlns:p14="http://schemas.microsoft.com/office/powerpoint/2010/main" val="289445450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28600"/>
            <a:ext cx="6303453" cy="1143000"/>
          </a:xfrm>
        </p:spPr>
        <p:txBody>
          <a:bodyPr/>
          <a:lstStyle/>
          <a:p>
            <a:r>
              <a:rPr lang="en-US" b="1" dirty="0"/>
              <a:t>Web Hosting</a:t>
            </a:r>
            <a:endParaRPr lang="en-US" b="1" dirty="0">
              <a:solidFill>
                <a:srgbClr val="20389C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381000" y="1447801"/>
            <a:ext cx="6934200" cy="2819399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No pre</a:t>
            </a:r>
            <a:r>
              <a:rPr lang="en-US" dirty="0"/>
              <a:t>-defined limit on the space or bandwidth used if you're following the AUP</a:t>
            </a:r>
          </a:p>
          <a:p>
            <a:r>
              <a:rPr lang="en-US" dirty="0"/>
              <a:t>Uses </a:t>
            </a:r>
            <a:r>
              <a:rPr lang="en-US" dirty="0" err="1"/>
              <a:t>cPanel</a:t>
            </a:r>
            <a:r>
              <a:rPr lang="en-US" dirty="0"/>
              <a:t> for straightforward control of site options</a:t>
            </a:r>
          </a:p>
          <a:p>
            <a:r>
              <a:rPr lang="en-US" dirty="0"/>
              <a:t>The </a:t>
            </a:r>
            <a:r>
              <a:rPr lang="en-US" dirty="0" err="1"/>
              <a:t>Installatron</a:t>
            </a:r>
            <a:r>
              <a:rPr lang="en-US" dirty="0"/>
              <a:t> plugin makes installing many open-source web applications super-easy</a:t>
            </a:r>
          </a:p>
          <a:p>
            <a:r>
              <a:rPr lang="en-US" dirty="0" err="1"/>
              <a:t>www.onenet.net</a:t>
            </a:r>
            <a:r>
              <a:rPr lang="en-US" dirty="0"/>
              <a:t> is hosted on </a:t>
            </a:r>
            <a:r>
              <a:rPr lang="en-US" dirty="0" err="1"/>
              <a:t>cPanel</a:t>
            </a:r>
            <a:r>
              <a:rPr lang="en-US" dirty="0"/>
              <a:t> alongside member sites</a:t>
            </a:r>
          </a:p>
          <a:p>
            <a:r>
              <a:rPr lang="en-US" dirty="0"/>
              <a:t>Web and </a:t>
            </a:r>
            <a:r>
              <a:rPr lang="en-US" dirty="0" smtClean="0"/>
              <a:t>email </a:t>
            </a:r>
            <a:r>
              <a:rPr lang="en-US" dirty="0"/>
              <a:t>hosting for non</a:t>
            </a:r>
            <a:r>
              <a:rPr lang="en-US" dirty="0" smtClean="0"/>
              <a:t>-Internet access customer </a:t>
            </a:r>
            <a:r>
              <a:rPr lang="en-US" dirty="0"/>
              <a:t>is $300</a:t>
            </a:r>
          </a:p>
        </p:txBody>
      </p:sp>
      <p:pic>
        <p:nvPicPr>
          <p:cNvPr id="3" name="Picture 2" title="Binary code graphic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9000"/>
                    </a14:imgEffect>
                    <a14:imgEffect>
                      <a14:brightnessContrast bright="25000" contrast="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747856" y="1458896"/>
            <a:ext cx="1676401" cy="9172114"/>
          </a:xfrm>
          <a:prstGeom prst="rect">
            <a:avLst/>
          </a:prstGeom>
          <a:scene3d>
            <a:camera prst="orthographicFront">
              <a:rot lat="10800000" lon="21594000" rev="10799936"/>
            </a:camera>
            <a:lightRig rig="threePt" dir="t"/>
          </a:scene3d>
        </p:spPr>
      </p:pic>
      <p:sp>
        <p:nvSpPr>
          <p:cNvPr id="4" name="Rectangle 3"/>
          <p:cNvSpPr/>
          <p:nvPr/>
        </p:nvSpPr>
        <p:spPr>
          <a:xfrm>
            <a:off x="7696202" y="0"/>
            <a:ext cx="1447798" cy="3962399"/>
          </a:xfrm>
          <a:prstGeom prst="rect">
            <a:avLst/>
          </a:prstGeom>
          <a:solidFill>
            <a:srgbClr val="2038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0059D"/>
              </a:solidFill>
              <a:latin typeface="Calibri"/>
            </a:endParaRPr>
          </a:p>
        </p:txBody>
      </p:sp>
      <p:pic>
        <p:nvPicPr>
          <p:cNvPr id="7" name="Picture 6" title="Logo: NetPotential 2013 innovations &amp; solutions forum presented by OneNet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3962153"/>
            <a:ext cx="3329411" cy="1960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725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28600"/>
            <a:ext cx="6303453" cy="1143000"/>
          </a:xfrm>
        </p:spPr>
        <p:txBody>
          <a:bodyPr/>
          <a:lstStyle/>
          <a:p>
            <a:r>
              <a:rPr lang="en-US" b="1" dirty="0"/>
              <a:t>Email </a:t>
            </a:r>
            <a:r>
              <a:rPr lang="en-US" b="1" dirty="0" smtClean="0"/>
              <a:t>Hosting</a:t>
            </a:r>
            <a:endParaRPr lang="en-US" b="1" dirty="0">
              <a:solidFill>
                <a:srgbClr val="20389C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381000" y="1447801"/>
            <a:ext cx="6934200" cy="2819399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Unlimited email accounts</a:t>
            </a:r>
          </a:p>
          <a:p>
            <a:r>
              <a:rPr lang="en-US" dirty="0"/>
              <a:t>IMAP or POP3 for incoming mail</a:t>
            </a:r>
          </a:p>
          <a:p>
            <a:r>
              <a:rPr lang="en-US" dirty="0"/>
              <a:t>SMTP for outbound mail</a:t>
            </a:r>
          </a:p>
          <a:p>
            <a:r>
              <a:rPr lang="en-US" dirty="0" err="1"/>
              <a:t>WebMail</a:t>
            </a:r>
            <a:endParaRPr lang="en-US" dirty="0"/>
          </a:p>
          <a:p>
            <a:pPr lvl="1"/>
            <a:r>
              <a:rPr lang="en-US" dirty="0"/>
              <a:t>Calendar</a:t>
            </a:r>
          </a:p>
          <a:p>
            <a:pPr lvl="1"/>
            <a:r>
              <a:rPr lang="en-US" dirty="0"/>
              <a:t>Address Book</a:t>
            </a:r>
          </a:p>
          <a:p>
            <a:r>
              <a:rPr lang="en-US" dirty="0"/>
              <a:t>438 domains with 140,000 accounts</a:t>
            </a:r>
          </a:p>
        </p:txBody>
      </p:sp>
      <p:pic>
        <p:nvPicPr>
          <p:cNvPr id="3" name="Picture 2" title="Binary code graphic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9000"/>
                    </a14:imgEffect>
                    <a14:imgEffect>
                      <a14:brightnessContrast bright="25000" contrast="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747856" y="1458896"/>
            <a:ext cx="1676401" cy="9172114"/>
          </a:xfrm>
          <a:prstGeom prst="rect">
            <a:avLst/>
          </a:prstGeom>
          <a:scene3d>
            <a:camera prst="orthographicFront">
              <a:rot lat="10800000" lon="21594000" rev="10799936"/>
            </a:camera>
            <a:lightRig rig="threePt" dir="t"/>
          </a:scene3d>
        </p:spPr>
      </p:pic>
      <p:sp>
        <p:nvSpPr>
          <p:cNvPr id="4" name="Rectangle 3"/>
          <p:cNvSpPr/>
          <p:nvPr/>
        </p:nvSpPr>
        <p:spPr>
          <a:xfrm>
            <a:off x="7696202" y="0"/>
            <a:ext cx="1447798" cy="3962399"/>
          </a:xfrm>
          <a:prstGeom prst="rect">
            <a:avLst/>
          </a:prstGeom>
          <a:solidFill>
            <a:srgbClr val="2038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0059D"/>
              </a:solidFill>
              <a:latin typeface="Calibri"/>
            </a:endParaRPr>
          </a:p>
        </p:txBody>
      </p:sp>
      <p:pic>
        <p:nvPicPr>
          <p:cNvPr id="7" name="Picture 6" title="Logo: NetPotential 2013 innovations &amp; solutions forum presented by OneNet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3962153"/>
            <a:ext cx="3329411" cy="1960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659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28600"/>
            <a:ext cx="6303453" cy="1143000"/>
          </a:xfrm>
        </p:spPr>
        <p:txBody>
          <a:bodyPr>
            <a:normAutofit/>
          </a:bodyPr>
          <a:lstStyle/>
          <a:p>
            <a:r>
              <a:rPr lang="en-US" b="1" dirty="0"/>
              <a:t>Anti-SPAM</a:t>
            </a:r>
            <a:endParaRPr lang="en-US" b="1" dirty="0">
              <a:solidFill>
                <a:srgbClr val="20389C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381000" y="1447801"/>
            <a:ext cx="6934200" cy="2819399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Based on an open-source project called Maia </a:t>
            </a:r>
            <a:r>
              <a:rPr lang="en-US" dirty="0" err="1"/>
              <a:t>Mailguard</a:t>
            </a:r>
            <a:endParaRPr lang="en-US" dirty="0"/>
          </a:p>
          <a:p>
            <a:r>
              <a:rPr lang="en-US" dirty="0"/>
              <a:t>Your URL is </a:t>
            </a:r>
            <a:r>
              <a:rPr lang="en-US" dirty="0">
                <a:hlinkClick r:id="rId2"/>
              </a:rPr>
              <a:t>https://yourdomain/spam</a:t>
            </a:r>
            <a:endParaRPr lang="en-US" dirty="0"/>
          </a:p>
          <a:p>
            <a:r>
              <a:rPr lang="en-US" dirty="0"/>
              <a:t>Provides virus and spam detection and quarantine</a:t>
            </a:r>
          </a:p>
          <a:p>
            <a:r>
              <a:rPr lang="en-US" dirty="0"/>
              <a:t>Per-user sensitivity settings and white/black </a:t>
            </a:r>
            <a:r>
              <a:rPr lang="en-US" dirty="0" smtClean="0"/>
              <a:t>lists</a:t>
            </a:r>
            <a:endParaRPr lang="en-US" dirty="0"/>
          </a:p>
        </p:txBody>
      </p:sp>
      <p:pic>
        <p:nvPicPr>
          <p:cNvPr id="3" name="Picture 2" title="Binary code graphic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9000"/>
                    </a14:imgEffect>
                    <a14:imgEffect>
                      <a14:brightnessContrast bright="25000" contrast="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747856" y="1458896"/>
            <a:ext cx="1676401" cy="9172114"/>
          </a:xfrm>
          <a:prstGeom prst="rect">
            <a:avLst/>
          </a:prstGeom>
          <a:scene3d>
            <a:camera prst="orthographicFront">
              <a:rot lat="10800000" lon="21594000" rev="10799936"/>
            </a:camera>
            <a:lightRig rig="threePt" dir="t"/>
          </a:scene3d>
        </p:spPr>
      </p:pic>
      <p:sp>
        <p:nvSpPr>
          <p:cNvPr id="4" name="Rectangle 3"/>
          <p:cNvSpPr/>
          <p:nvPr/>
        </p:nvSpPr>
        <p:spPr>
          <a:xfrm>
            <a:off x="7696202" y="0"/>
            <a:ext cx="1447798" cy="3962399"/>
          </a:xfrm>
          <a:prstGeom prst="rect">
            <a:avLst/>
          </a:prstGeom>
          <a:solidFill>
            <a:srgbClr val="2038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0059D"/>
              </a:solidFill>
              <a:latin typeface="Calibri"/>
            </a:endParaRPr>
          </a:p>
        </p:txBody>
      </p:sp>
      <p:pic>
        <p:nvPicPr>
          <p:cNvPr id="7" name="Picture 6" title="Logo: NetPotential 2013 innovations &amp; solutions forum presented by OneNet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3962153"/>
            <a:ext cx="3329411" cy="1960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44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28600"/>
            <a:ext cx="6303453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Domain Name Service Hosting</a:t>
            </a:r>
            <a:endParaRPr lang="en-US" b="1" dirty="0">
              <a:solidFill>
                <a:srgbClr val="20389C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381000" y="1447801"/>
            <a:ext cx="6934200" cy="2819399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You can manage your DNS records through your </a:t>
            </a:r>
            <a:r>
              <a:rPr lang="en-US" dirty="0" err="1"/>
              <a:t>cPanel</a:t>
            </a:r>
            <a:r>
              <a:rPr lang="en-US" dirty="0"/>
              <a:t> account (even if we don’t host your web site)</a:t>
            </a:r>
          </a:p>
          <a:p>
            <a:r>
              <a:rPr lang="en-US" dirty="0"/>
              <a:t>We can make the DNS changes for you</a:t>
            </a:r>
          </a:p>
          <a:p>
            <a:r>
              <a:rPr lang="en-US" dirty="0"/>
              <a:t>Free registration of </a:t>
            </a:r>
            <a:r>
              <a:rPr lang="en-US" dirty="0" err="1"/>
              <a:t>lib.ok.us</a:t>
            </a:r>
            <a:r>
              <a:rPr lang="en-US" dirty="0"/>
              <a:t>, k12.ok.us, </a:t>
            </a:r>
            <a:r>
              <a:rPr lang="en-US" dirty="0" err="1"/>
              <a:t>cc.ok.us</a:t>
            </a:r>
            <a:r>
              <a:rPr lang="en-US" dirty="0"/>
              <a:t>, and many others</a:t>
            </a:r>
          </a:p>
          <a:p>
            <a:r>
              <a:rPr lang="en-US" dirty="0"/>
              <a:t>No cost for .k12.ok.us domains, even if you’re not a OneNet subscriber</a:t>
            </a:r>
          </a:p>
        </p:txBody>
      </p:sp>
      <p:pic>
        <p:nvPicPr>
          <p:cNvPr id="3" name="Picture 2" title="Binary code graphic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9000"/>
                    </a14:imgEffect>
                    <a14:imgEffect>
                      <a14:brightnessContrast bright="25000" contrast="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747856" y="1458896"/>
            <a:ext cx="1676401" cy="9172114"/>
          </a:xfrm>
          <a:prstGeom prst="rect">
            <a:avLst/>
          </a:prstGeom>
          <a:scene3d>
            <a:camera prst="orthographicFront">
              <a:rot lat="10800000" lon="21594000" rev="10799936"/>
            </a:camera>
            <a:lightRig rig="threePt" dir="t"/>
          </a:scene3d>
        </p:spPr>
      </p:pic>
      <p:sp>
        <p:nvSpPr>
          <p:cNvPr id="4" name="Rectangle 3"/>
          <p:cNvSpPr/>
          <p:nvPr/>
        </p:nvSpPr>
        <p:spPr>
          <a:xfrm>
            <a:off x="7696202" y="0"/>
            <a:ext cx="1447798" cy="3962399"/>
          </a:xfrm>
          <a:prstGeom prst="rect">
            <a:avLst/>
          </a:prstGeom>
          <a:solidFill>
            <a:srgbClr val="2038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0059D"/>
              </a:solidFill>
              <a:latin typeface="Calibri"/>
            </a:endParaRPr>
          </a:p>
        </p:txBody>
      </p:sp>
      <p:pic>
        <p:nvPicPr>
          <p:cNvPr id="7" name="Picture 6" title="Logo: NetPotential 2013 innovations &amp; solutions forum presented by OneNet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3962153"/>
            <a:ext cx="3329411" cy="1960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937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28600"/>
            <a:ext cx="6303453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Video Conferencing</a:t>
            </a:r>
            <a:endParaRPr lang="en-US" b="1" dirty="0">
              <a:solidFill>
                <a:srgbClr val="20389C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381000" y="1447801"/>
            <a:ext cx="6934200" cy="281939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Multi-Point high-definition conferencing</a:t>
            </a:r>
            <a:endParaRPr lang="en-US" dirty="0"/>
          </a:p>
          <a:p>
            <a:r>
              <a:rPr lang="en-US" dirty="0" smtClean="0"/>
              <a:t>Conference Recording</a:t>
            </a:r>
            <a:endParaRPr lang="en-US" dirty="0"/>
          </a:p>
          <a:p>
            <a:r>
              <a:rPr lang="en-US" dirty="0" smtClean="0"/>
              <a:t>Live Streaming</a:t>
            </a:r>
            <a:endParaRPr lang="en-US" dirty="0"/>
          </a:p>
          <a:p>
            <a:r>
              <a:rPr lang="en-US" dirty="0" smtClean="0"/>
              <a:t>Mobile client available (PC, Mac, </a:t>
            </a:r>
            <a:r>
              <a:rPr lang="en-US" dirty="0" err="1" smtClean="0"/>
              <a:t>iPad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3" name="Picture 2" title="Binary code graphic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9000"/>
                    </a14:imgEffect>
                    <a14:imgEffect>
                      <a14:brightnessContrast bright="25000" contrast="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747856" y="1458896"/>
            <a:ext cx="1676401" cy="9172114"/>
          </a:xfrm>
          <a:prstGeom prst="rect">
            <a:avLst/>
          </a:prstGeom>
          <a:scene3d>
            <a:camera prst="orthographicFront">
              <a:rot lat="10800000" lon="21594000" rev="10799936"/>
            </a:camera>
            <a:lightRig rig="threePt" dir="t"/>
          </a:scene3d>
        </p:spPr>
      </p:pic>
      <p:sp>
        <p:nvSpPr>
          <p:cNvPr id="4" name="Rectangle 3"/>
          <p:cNvSpPr/>
          <p:nvPr/>
        </p:nvSpPr>
        <p:spPr>
          <a:xfrm>
            <a:off x="7696202" y="0"/>
            <a:ext cx="1447798" cy="3962399"/>
          </a:xfrm>
          <a:prstGeom prst="rect">
            <a:avLst/>
          </a:prstGeom>
          <a:solidFill>
            <a:srgbClr val="2038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0059D"/>
              </a:solidFill>
              <a:latin typeface="Calibri"/>
            </a:endParaRPr>
          </a:p>
        </p:txBody>
      </p:sp>
      <p:pic>
        <p:nvPicPr>
          <p:cNvPr id="7" name="Picture 6" title="Logo: NetPotential 2013 innovations &amp; solutions forum presented by OneNet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3962153"/>
            <a:ext cx="3329411" cy="1960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017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28600"/>
            <a:ext cx="6303453" cy="1143000"/>
          </a:xfrm>
        </p:spPr>
        <p:txBody>
          <a:bodyPr>
            <a:normAutofit/>
          </a:bodyPr>
          <a:lstStyle/>
          <a:p>
            <a:r>
              <a:rPr lang="en-US" b="1" dirty="0"/>
              <a:t>Additional Services</a:t>
            </a:r>
            <a:endParaRPr lang="en-US" b="1" dirty="0">
              <a:solidFill>
                <a:srgbClr val="20389C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381000" y="1447801"/>
            <a:ext cx="6934200" cy="2819399"/>
          </a:xfrm>
        </p:spPr>
        <p:txBody>
          <a:bodyPr>
            <a:normAutofit/>
          </a:bodyPr>
          <a:lstStyle/>
          <a:p>
            <a:r>
              <a:rPr lang="en-US" dirty="0"/>
              <a:t>These services are offered on a cost recovery basis. You pay what it costs us to provide the service. </a:t>
            </a:r>
          </a:p>
        </p:txBody>
      </p:sp>
      <p:pic>
        <p:nvPicPr>
          <p:cNvPr id="3" name="Picture 2" title="Binary code graphic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9000"/>
                    </a14:imgEffect>
                    <a14:imgEffect>
                      <a14:brightnessContrast bright="25000" contrast="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747856" y="1458896"/>
            <a:ext cx="1676401" cy="9172114"/>
          </a:xfrm>
          <a:prstGeom prst="rect">
            <a:avLst/>
          </a:prstGeom>
          <a:scene3d>
            <a:camera prst="orthographicFront">
              <a:rot lat="10800000" lon="21594000" rev="10799936"/>
            </a:camera>
            <a:lightRig rig="threePt" dir="t"/>
          </a:scene3d>
        </p:spPr>
      </p:pic>
      <p:sp>
        <p:nvSpPr>
          <p:cNvPr id="4" name="Rectangle 3"/>
          <p:cNvSpPr/>
          <p:nvPr/>
        </p:nvSpPr>
        <p:spPr>
          <a:xfrm>
            <a:off x="7696202" y="0"/>
            <a:ext cx="1447798" cy="3962399"/>
          </a:xfrm>
          <a:prstGeom prst="rect">
            <a:avLst/>
          </a:prstGeom>
          <a:solidFill>
            <a:srgbClr val="2038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0059D"/>
              </a:solidFill>
              <a:latin typeface="Calibri"/>
            </a:endParaRPr>
          </a:p>
        </p:txBody>
      </p:sp>
      <p:pic>
        <p:nvPicPr>
          <p:cNvPr id="7" name="Picture 6" title="Logo: NetPotential 2013 innovations &amp; solutions forum presented by OneNet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3962153"/>
            <a:ext cx="3329411" cy="1960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78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28600"/>
            <a:ext cx="6303453" cy="1143000"/>
          </a:xfrm>
        </p:spPr>
        <p:txBody>
          <a:bodyPr>
            <a:normAutofit/>
          </a:bodyPr>
          <a:lstStyle/>
          <a:p>
            <a:r>
              <a:rPr lang="en-US" b="1" dirty="0"/>
              <a:t>Storage</a:t>
            </a:r>
            <a:endParaRPr lang="en-US" b="1" dirty="0">
              <a:solidFill>
                <a:srgbClr val="20389C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381000" y="1295400"/>
            <a:ext cx="6934200" cy="365759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Whether you need a good place to keep a copy of your data safe, or if you need primary storage, we probably have a </a:t>
            </a:r>
            <a:r>
              <a:rPr lang="en-US" dirty="0" smtClean="0"/>
              <a:t>solution</a:t>
            </a:r>
            <a:endParaRPr lang="en-US" dirty="0"/>
          </a:p>
          <a:p>
            <a:r>
              <a:rPr lang="en-US" dirty="0"/>
              <a:t>IBM Tivoli Storage Manager</a:t>
            </a:r>
          </a:p>
          <a:p>
            <a:r>
              <a:rPr lang="en-US" dirty="0"/>
              <a:t>IBM N-Series (</a:t>
            </a:r>
            <a:r>
              <a:rPr lang="en-US" dirty="0" err="1"/>
              <a:t>NetApp</a:t>
            </a:r>
            <a:r>
              <a:rPr lang="en-US" dirty="0"/>
              <a:t>) </a:t>
            </a:r>
            <a:r>
              <a:rPr lang="en-US" dirty="0" smtClean="0"/>
              <a:t>Storage</a:t>
            </a:r>
          </a:p>
          <a:p>
            <a:r>
              <a:rPr lang="en-US" dirty="0" smtClean="0"/>
              <a:t>SAM-FS</a:t>
            </a:r>
            <a:endParaRPr lang="en-US" dirty="0"/>
          </a:p>
        </p:txBody>
      </p:sp>
      <p:pic>
        <p:nvPicPr>
          <p:cNvPr id="3" name="Picture 2" title="Binary code graphic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9000"/>
                    </a14:imgEffect>
                    <a14:imgEffect>
                      <a14:brightnessContrast bright="25000" contrast="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747856" y="1458896"/>
            <a:ext cx="1676401" cy="9172114"/>
          </a:xfrm>
          <a:prstGeom prst="rect">
            <a:avLst/>
          </a:prstGeom>
          <a:scene3d>
            <a:camera prst="orthographicFront">
              <a:rot lat="10800000" lon="21594000" rev="10799936"/>
            </a:camera>
            <a:lightRig rig="threePt" dir="t"/>
          </a:scene3d>
        </p:spPr>
      </p:pic>
      <p:sp>
        <p:nvSpPr>
          <p:cNvPr id="4" name="Rectangle 3"/>
          <p:cNvSpPr/>
          <p:nvPr/>
        </p:nvSpPr>
        <p:spPr>
          <a:xfrm>
            <a:off x="7696202" y="0"/>
            <a:ext cx="1447798" cy="3962399"/>
          </a:xfrm>
          <a:prstGeom prst="rect">
            <a:avLst/>
          </a:prstGeom>
          <a:solidFill>
            <a:srgbClr val="2038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0059D"/>
              </a:solidFill>
              <a:latin typeface="Calibri"/>
            </a:endParaRPr>
          </a:p>
        </p:txBody>
      </p:sp>
      <p:pic>
        <p:nvPicPr>
          <p:cNvPr id="7" name="Picture 6" title="Logo: NetPotential 2013 innovations &amp; solutions forum presented by OneNet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3962153"/>
            <a:ext cx="3329411" cy="1960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3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1132</TotalTime>
  <Words>1007</Words>
  <Application>Microsoft Office PowerPoint</Application>
  <PresentationFormat>On-screen Show (4:3)</PresentationFormat>
  <Paragraphs>174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1" baseType="lpstr">
      <vt:lpstr>4_Office Theme</vt:lpstr>
      <vt:lpstr>2_Office Theme</vt:lpstr>
      <vt:lpstr>Join the Cloud!</vt:lpstr>
      <vt:lpstr>Included Services</vt:lpstr>
      <vt:lpstr>Web Hosting</vt:lpstr>
      <vt:lpstr>Email Hosting</vt:lpstr>
      <vt:lpstr>Anti-SPAM</vt:lpstr>
      <vt:lpstr>Domain Name Service Hosting</vt:lpstr>
      <vt:lpstr>Video Conferencing</vt:lpstr>
      <vt:lpstr>Additional Services</vt:lpstr>
      <vt:lpstr>Storage</vt:lpstr>
      <vt:lpstr>TEXTEXTEXTEXTEXTEXT</vt:lpstr>
      <vt:lpstr>TEXTEXTEXTEXTEXTEXT</vt:lpstr>
      <vt:lpstr>Colocation</vt:lpstr>
      <vt:lpstr>Learning Management Systems</vt:lpstr>
      <vt:lpstr>Mail Archiving</vt:lpstr>
      <vt:lpstr>Virtual Infrastructure</vt:lpstr>
      <vt:lpstr>Network Virtualization</vt:lpstr>
      <vt:lpstr>What is MPLS?</vt:lpstr>
      <vt:lpstr>Layer 2 VPNs</vt:lpstr>
      <vt:lpstr>PowerPoint Presentation</vt:lpstr>
      <vt:lpstr>Layer 2 VPLS</vt:lpstr>
      <vt:lpstr>PowerPoint Presentation</vt:lpstr>
      <vt:lpstr>Layer 3 VPN</vt:lpstr>
      <vt:lpstr>PowerPoint Presentation</vt:lpstr>
      <vt:lpstr>OneNet Virtualized Data Center</vt:lpstr>
      <vt:lpstr>PowerPoint Presentation</vt:lpstr>
      <vt:lpstr>PowerPoint Presentation</vt:lpstr>
      <vt:lpstr>OneNet Class Of Service </vt:lpstr>
      <vt:lpstr>Content Filtering Services</vt:lpstr>
      <vt:lpstr>QUESTIONS? </vt:lpstr>
    </vt:vector>
  </TitlesOfParts>
  <Company>OSRHE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Miller, Chelsey</dc:creator>
  <cp:lastModifiedBy>Goode, April</cp:lastModifiedBy>
  <cp:revision>65</cp:revision>
  <dcterms:created xsi:type="dcterms:W3CDTF">2013-06-13T17:15:55Z</dcterms:created>
  <dcterms:modified xsi:type="dcterms:W3CDTF">2013-10-18T13:02:33Z</dcterms:modified>
</cp:coreProperties>
</file>